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7"/>
  </p:notesMasterIdLst>
  <p:sldIdLst>
    <p:sldId id="256" r:id="rId3"/>
    <p:sldId id="268" r:id="rId4"/>
    <p:sldId id="269" r:id="rId5"/>
    <p:sldId id="270" r:id="rId6"/>
    <p:sldId id="271" r:id="rId7"/>
    <p:sldId id="272" r:id="rId8"/>
    <p:sldId id="273" r:id="rId9"/>
    <p:sldId id="274" r:id="rId10"/>
    <p:sldId id="275" r:id="rId11"/>
    <p:sldId id="276" r:id="rId12"/>
    <p:sldId id="277" r:id="rId13"/>
    <p:sldId id="279" r:id="rId14"/>
    <p:sldId id="280" r:id="rId15"/>
    <p:sldId id="257" r:id="rId16"/>
    <p:sldId id="258" r:id="rId17"/>
    <p:sldId id="259" r:id="rId18"/>
    <p:sldId id="260" r:id="rId19"/>
    <p:sldId id="261" r:id="rId20"/>
    <p:sldId id="262" r:id="rId21"/>
    <p:sldId id="263" r:id="rId22"/>
    <p:sldId id="264" r:id="rId23"/>
    <p:sldId id="265" r:id="rId24"/>
    <p:sldId id="266" r:id="rId25"/>
    <p:sldId id="267" r:id="rId26"/>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822"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4E418-149C-495D-8671-976696A87580}" type="datetimeFigureOut">
              <a:rPr lang="fr-CA" smtClean="0"/>
              <a:t>2022-02-16</a:t>
            </a:fld>
            <a:endParaRPr lang="fr-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C5827E-EA3C-495E-BD46-B16DD0B92583}" type="slidenum">
              <a:rPr lang="fr-CA" smtClean="0"/>
              <a:t>‹#›</a:t>
            </a:fld>
            <a:endParaRPr lang="fr-CA"/>
          </a:p>
        </p:txBody>
      </p:sp>
    </p:spTree>
    <p:extLst>
      <p:ext uri="{BB962C8B-B14F-4D97-AF65-F5344CB8AC3E}">
        <p14:creationId xmlns:p14="http://schemas.microsoft.com/office/powerpoint/2010/main" val="4166120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427e25d84e_0_2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427e25d84e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Attention! Parenthèses inutiles considérant la priorité des opérations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427e25d84e_0_2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427e25d84e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427e25d84e_0_2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427e25d84e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427e25d84e_0_2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427e25d84e_0_2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27e25d84e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27e25d84e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427e25d84e_0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427e25d84e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27e25d84e_0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27e25d84e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427e25d84e_0_2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427e25d84e_0_2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427e25d84e_0_2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427e25d84e_0_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427e25d84e_0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427e25d84e_0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27e25d84e_0_2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427e25d84e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27e25d84e_0_2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427e25d84e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25" name="PlaceHolder 2"/>
          <p:cNvSpPr>
            <a:spLocks noGrp="1"/>
          </p:cNvSpPr>
          <p:nvPr>
            <p:ph type="body"/>
          </p:nvPr>
        </p:nvSpPr>
        <p:spPr>
          <a:xfrm>
            <a:off x="311760" y="1152360"/>
            <a:ext cx="852012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26" name="PlaceHolder 3"/>
          <p:cNvSpPr>
            <a:spLocks noGrp="1"/>
          </p:cNvSpPr>
          <p:nvPr>
            <p:ph type="body"/>
          </p:nvPr>
        </p:nvSpPr>
        <p:spPr>
          <a:xfrm>
            <a:off x="311760" y="2936880"/>
            <a:ext cx="852012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28"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29"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30"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31" name="PlaceHolder 5"/>
          <p:cNvSpPr>
            <a:spLocks noGrp="1"/>
          </p:cNvSpPr>
          <p:nvPr>
            <p:ph type="body"/>
          </p:nvPr>
        </p:nvSpPr>
        <p:spPr>
          <a:xfrm>
            <a:off x="4677840" y="293688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33" name="PlaceHolder 2"/>
          <p:cNvSpPr>
            <a:spLocks noGrp="1"/>
          </p:cNvSpPr>
          <p:nvPr>
            <p:ph type="body"/>
          </p:nvPr>
        </p:nvSpPr>
        <p:spPr>
          <a:xfrm>
            <a:off x="311760" y="115236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34" name="PlaceHolder 3"/>
          <p:cNvSpPr>
            <a:spLocks noGrp="1"/>
          </p:cNvSpPr>
          <p:nvPr>
            <p:ph type="body"/>
          </p:nvPr>
        </p:nvSpPr>
        <p:spPr>
          <a:xfrm>
            <a:off x="3192480" y="115236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35" name="PlaceHolder 4"/>
          <p:cNvSpPr>
            <a:spLocks noGrp="1"/>
          </p:cNvSpPr>
          <p:nvPr>
            <p:ph type="body"/>
          </p:nvPr>
        </p:nvSpPr>
        <p:spPr>
          <a:xfrm>
            <a:off x="6073200" y="115236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36" name="PlaceHolder 5"/>
          <p:cNvSpPr>
            <a:spLocks noGrp="1"/>
          </p:cNvSpPr>
          <p:nvPr>
            <p:ph type="body"/>
          </p:nvPr>
        </p:nvSpPr>
        <p:spPr>
          <a:xfrm>
            <a:off x="311760" y="293688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37" name="PlaceHolder 6"/>
          <p:cNvSpPr>
            <a:spLocks noGrp="1"/>
          </p:cNvSpPr>
          <p:nvPr>
            <p:ph type="body"/>
          </p:nvPr>
        </p:nvSpPr>
        <p:spPr>
          <a:xfrm>
            <a:off x="3192480" y="293688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38" name="PlaceHolder 7"/>
          <p:cNvSpPr>
            <a:spLocks noGrp="1"/>
          </p:cNvSpPr>
          <p:nvPr>
            <p:ph type="body"/>
          </p:nvPr>
        </p:nvSpPr>
        <p:spPr>
          <a:xfrm>
            <a:off x="6073200" y="293688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43" name="PlaceHolder 2"/>
          <p:cNvSpPr>
            <a:spLocks noGrp="1"/>
          </p:cNvSpPr>
          <p:nvPr>
            <p:ph type="subTitle"/>
          </p:nvPr>
        </p:nvSpPr>
        <p:spPr>
          <a:xfrm>
            <a:off x="311760" y="1152360"/>
            <a:ext cx="8520120" cy="34160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45" name="PlaceHolder 2"/>
          <p:cNvSpPr>
            <a:spLocks noGrp="1"/>
          </p:cNvSpPr>
          <p:nvPr>
            <p:ph type="body"/>
          </p:nvPr>
        </p:nvSpPr>
        <p:spPr>
          <a:xfrm>
            <a:off x="311760" y="1152360"/>
            <a:ext cx="8520120" cy="341604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47"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48"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11760" y="444960"/>
            <a:ext cx="8520120" cy="26546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52"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53"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54"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4" name="PlaceHolder 2"/>
          <p:cNvSpPr>
            <a:spLocks noGrp="1"/>
          </p:cNvSpPr>
          <p:nvPr>
            <p:ph type="subTitle"/>
          </p:nvPr>
        </p:nvSpPr>
        <p:spPr>
          <a:xfrm>
            <a:off x="311760" y="1152360"/>
            <a:ext cx="8520120" cy="34160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56"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57"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58" name="PlaceHolder 4"/>
          <p:cNvSpPr>
            <a:spLocks noGrp="1"/>
          </p:cNvSpPr>
          <p:nvPr>
            <p:ph type="body"/>
          </p:nvPr>
        </p:nvSpPr>
        <p:spPr>
          <a:xfrm>
            <a:off x="4677840" y="293688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60"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61"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62" name="PlaceHolder 4"/>
          <p:cNvSpPr>
            <a:spLocks noGrp="1"/>
          </p:cNvSpPr>
          <p:nvPr>
            <p:ph type="body"/>
          </p:nvPr>
        </p:nvSpPr>
        <p:spPr>
          <a:xfrm>
            <a:off x="311760" y="2936880"/>
            <a:ext cx="852012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64" name="PlaceHolder 2"/>
          <p:cNvSpPr>
            <a:spLocks noGrp="1"/>
          </p:cNvSpPr>
          <p:nvPr>
            <p:ph type="body"/>
          </p:nvPr>
        </p:nvSpPr>
        <p:spPr>
          <a:xfrm>
            <a:off x="311760" y="1152360"/>
            <a:ext cx="852012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65" name="PlaceHolder 3"/>
          <p:cNvSpPr>
            <a:spLocks noGrp="1"/>
          </p:cNvSpPr>
          <p:nvPr>
            <p:ph type="body"/>
          </p:nvPr>
        </p:nvSpPr>
        <p:spPr>
          <a:xfrm>
            <a:off x="311760" y="2936880"/>
            <a:ext cx="852012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67"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68"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69"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70" name="PlaceHolder 5"/>
          <p:cNvSpPr>
            <a:spLocks noGrp="1"/>
          </p:cNvSpPr>
          <p:nvPr>
            <p:ph type="body"/>
          </p:nvPr>
        </p:nvSpPr>
        <p:spPr>
          <a:xfrm>
            <a:off x="4677840" y="293688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72" name="PlaceHolder 2"/>
          <p:cNvSpPr>
            <a:spLocks noGrp="1"/>
          </p:cNvSpPr>
          <p:nvPr>
            <p:ph type="body"/>
          </p:nvPr>
        </p:nvSpPr>
        <p:spPr>
          <a:xfrm>
            <a:off x="311760" y="115236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73" name="PlaceHolder 3"/>
          <p:cNvSpPr>
            <a:spLocks noGrp="1"/>
          </p:cNvSpPr>
          <p:nvPr>
            <p:ph type="body"/>
          </p:nvPr>
        </p:nvSpPr>
        <p:spPr>
          <a:xfrm>
            <a:off x="3192480" y="115236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74" name="PlaceHolder 4"/>
          <p:cNvSpPr>
            <a:spLocks noGrp="1"/>
          </p:cNvSpPr>
          <p:nvPr>
            <p:ph type="body"/>
          </p:nvPr>
        </p:nvSpPr>
        <p:spPr>
          <a:xfrm>
            <a:off x="6073200" y="115236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75" name="PlaceHolder 5"/>
          <p:cNvSpPr>
            <a:spLocks noGrp="1"/>
          </p:cNvSpPr>
          <p:nvPr>
            <p:ph type="body"/>
          </p:nvPr>
        </p:nvSpPr>
        <p:spPr>
          <a:xfrm>
            <a:off x="311760" y="293688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76" name="PlaceHolder 6"/>
          <p:cNvSpPr>
            <a:spLocks noGrp="1"/>
          </p:cNvSpPr>
          <p:nvPr>
            <p:ph type="body"/>
          </p:nvPr>
        </p:nvSpPr>
        <p:spPr>
          <a:xfrm>
            <a:off x="3192480" y="293688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77" name="PlaceHolder 7"/>
          <p:cNvSpPr>
            <a:spLocks noGrp="1"/>
          </p:cNvSpPr>
          <p:nvPr>
            <p:ph type="body"/>
          </p:nvPr>
        </p:nvSpPr>
        <p:spPr>
          <a:xfrm>
            <a:off x="6073200" y="2936880"/>
            <a:ext cx="274320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6" name="PlaceHolder 2"/>
          <p:cNvSpPr>
            <a:spLocks noGrp="1"/>
          </p:cNvSpPr>
          <p:nvPr>
            <p:ph type="body"/>
          </p:nvPr>
        </p:nvSpPr>
        <p:spPr>
          <a:xfrm>
            <a:off x="311760" y="1152360"/>
            <a:ext cx="8520120" cy="341604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8"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9"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11760" y="444960"/>
            <a:ext cx="8520120" cy="265464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13"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14"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15" name="PlaceHolder 4"/>
          <p:cNvSpPr>
            <a:spLocks noGrp="1"/>
          </p:cNvSpPr>
          <p:nvPr>
            <p:ph type="body"/>
          </p:nvPr>
        </p:nvSpPr>
        <p:spPr>
          <a:xfrm>
            <a:off x="311760" y="293688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17"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18"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19" name="PlaceHolder 4"/>
          <p:cNvSpPr>
            <a:spLocks noGrp="1"/>
          </p:cNvSpPr>
          <p:nvPr>
            <p:ph type="body"/>
          </p:nvPr>
        </p:nvSpPr>
        <p:spPr>
          <a:xfrm>
            <a:off x="4677840" y="293688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444960"/>
            <a:ext cx="8520120" cy="572400"/>
          </a:xfrm>
          <a:prstGeom prst="rect">
            <a:avLst/>
          </a:prstGeom>
        </p:spPr>
        <p:txBody>
          <a:bodyPr lIns="0" tIns="0" rIns="0" bIns="0" anchor="ctr">
            <a:noAutofit/>
          </a:bodyPr>
          <a:lstStyle/>
          <a:p>
            <a:endParaRPr lang="fr-FR" sz="1400" b="0" strike="noStrike" spc="-1">
              <a:solidFill>
                <a:srgbClr val="000000"/>
              </a:solidFill>
              <a:latin typeface="Arial"/>
            </a:endParaRPr>
          </a:p>
        </p:txBody>
      </p:sp>
      <p:sp>
        <p:nvSpPr>
          <p:cNvPr id="21"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22"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fr-FR" sz="1400" b="0" strike="noStrike" spc="-1">
              <a:solidFill>
                <a:srgbClr val="000000"/>
              </a:solidFill>
              <a:latin typeface="Arial"/>
            </a:endParaRPr>
          </a:p>
        </p:txBody>
      </p:sp>
      <p:sp>
        <p:nvSpPr>
          <p:cNvPr id="23" name="PlaceHolder 4"/>
          <p:cNvSpPr>
            <a:spLocks noGrp="1"/>
          </p:cNvSpPr>
          <p:nvPr>
            <p:ph type="body"/>
          </p:nvPr>
        </p:nvSpPr>
        <p:spPr>
          <a:xfrm>
            <a:off x="311760" y="2936880"/>
            <a:ext cx="8520120" cy="1629360"/>
          </a:xfrm>
          <a:prstGeom prst="rect">
            <a:avLst/>
          </a:prstGeom>
        </p:spPr>
        <p:txBody>
          <a:bodyPr lIns="0" tIns="0" rIns="0" bIns="0">
            <a:normAutofit/>
          </a:bodyPr>
          <a:lstStyle/>
          <a:p>
            <a:endParaRPr lang="fr-FR"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744480"/>
            <a:ext cx="8520120" cy="2052360"/>
          </a:xfrm>
          <a:prstGeom prst="rect">
            <a:avLst/>
          </a:prstGeom>
        </p:spPr>
        <p:txBody>
          <a:bodyPr tIns="91440" bIns="91440" anchor="b">
            <a:noAutofit/>
          </a:bodyPr>
          <a:lstStyle/>
          <a:p>
            <a:r>
              <a:rPr lang="fr-FR" sz="5200" b="0" strike="noStrike" spc="-1">
                <a:solidFill>
                  <a:srgbClr val="000000"/>
                </a:solidFill>
                <a:latin typeface="Arial"/>
              </a:rPr>
              <a:t>Cliquez pour éditer le format du texte-titre</a:t>
            </a:r>
          </a:p>
        </p:txBody>
      </p:sp>
      <p:sp>
        <p:nvSpPr>
          <p:cNvPr id="4" name="PlaceHolder 2"/>
          <p:cNvSpPr>
            <a:spLocks noGrp="1"/>
          </p:cNvSpPr>
          <p:nvPr>
            <p:ph type="sldNum"/>
          </p:nvPr>
        </p:nvSpPr>
        <p:spPr>
          <a:xfrm>
            <a:off x="8472600" y="4663080"/>
            <a:ext cx="548280" cy="393120"/>
          </a:xfrm>
          <a:prstGeom prst="rect">
            <a:avLst/>
          </a:prstGeom>
        </p:spPr>
        <p:txBody>
          <a:bodyPr tIns="91440" bIns="91440" anchor="ctr">
            <a:noAutofit/>
          </a:bodyPr>
          <a:lstStyle/>
          <a:p>
            <a:pPr algn="r">
              <a:lnSpc>
                <a:spcPct val="100000"/>
              </a:lnSpc>
              <a:tabLst>
                <a:tab pos="0" algn="l"/>
              </a:tabLst>
            </a:pPr>
            <a:fld id="{6D12E12D-66DD-42E0-B8AD-167255744068}" type="slidenum">
              <a:rPr lang="en" sz="1000" b="0" strike="noStrike" spc="-1">
                <a:solidFill>
                  <a:srgbClr val="595959"/>
                </a:solidFill>
                <a:latin typeface="Arial"/>
                <a:ea typeface="Arial"/>
              </a:rPr>
              <a:t>‹#›</a:t>
            </a:fld>
            <a:endParaRPr lang="fr-FR" sz="1000" b="0" strike="noStrike" spc="-1">
              <a:latin typeface="Times New Roman"/>
            </a:endParaRPr>
          </a:p>
        </p:txBody>
      </p:sp>
      <p:sp>
        <p:nvSpPr>
          <p:cNvPr id="2"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311760" y="444960"/>
            <a:ext cx="8520120" cy="572400"/>
          </a:xfrm>
          <a:prstGeom prst="rect">
            <a:avLst/>
          </a:prstGeom>
        </p:spPr>
        <p:txBody>
          <a:bodyPr tIns="91440" bIns="91440">
            <a:noAutofit/>
          </a:bodyPr>
          <a:lstStyle/>
          <a:p>
            <a:r>
              <a:rPr lang="fr-FR" sz="2800" b="0" strike="noStrike" spc="-1">
                <a:solidFill>
                  <a:srgbClr val="000000"/>
                </a:solidFill>
                <a:latin typeface="Arial"/>
              </a:rPr>
              <a:t>Cliquez pour éditer le format du texte-titre</a:t>
            </a:r>
          </a:p>
        </p:txBody>
      </p:sp>
      <p:sp>
        <p:nvSpPr>
          <p:cNvPr id="40" name="PlaceHolder 2"/>
          <p:cNvSpPr>
            <a:spLocks noGrp="1"/>
          </p:cNvSpPr>
          <p:nvPr>
            <p:ph type="body"/>
          </p:nvPr>
        </p:nvSpPr>
        <p:spPr>
          <a:xfrm>
            <a:off x="311760" y="1152360"/>
            <a:ext cx="8520120" cy="3416040"/>
          </a:xfrm>
          <a:prstGeom prst="rect">
            <a:avLst/>
          </a:prstGeom>
        </p:spPr>
        <p:txBody>
          <a:bodyPr tIns="91440" bIns="91440">
            <a:no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41" name="PlaceHolder 3"/>
          <p:cNvSpPr>
            <a:spLocks noGrp="1"/>
          </p:cNvSpPr>
          <p:nvPr>
            <p:ph type="sldNum"/>
          </p:nvPr>
        </p:nvSpPr>
        <p:spPr>
          <a:xfrm>
            <a:off x="8472600" y="4663080"/>
            <a:ext cx="548280" cy="393120"/>
          </a:xfrm>
          <a:prstGeom prst="rect">
            <a:avLst/>
          </a:prstGeom>
        </p:spPr>
        <p:txBody>
          <a:bodyPr tIns="91440" bIns="91440" anchor="ctr">
            <a:noAutofit/>
          </a:bodyPr>
          <a:lstStyle/>
          <a:p>
            <a:pPr algn="r">
              <a:lnSpc>
                <a:spcPct val="100000"/>
              </a:lnSpc>
              <a:tabLst>
                <a:tab pos="0" algn="l"/>
              </a:tabLst>
            </a:pPr>
            <a:fld id="{49E5C62C-333F-4524-8AFC-4BE1298CE568}" type="slidenum">
              <a:rPr lang="en" sz="1000" b="0" strike="noStrike" spc="-1">
                <a:solidFill>
                  <a:srgbClr val="595959"/>
                </a:solidFill>
                <a:latin typeface="Arial"/>
                <a:ea typeface="Arial"/>
              </a:rPr>
              <a:t>‹#›</a:t>
            </a:fld>
            <a:endParaRPr lang="fr-FR" sz="10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311760" y="744480"/>
            <a:ext cx="8520120" cy="2052360"/>
          </a:xfrm>
          <a:prstGeom prst="rect">
            <a:avLst/>
          </a:prstGeom>
          <a:noFill/>
          <a:ln>
            <a:noFill/>
          </a:ln>
        </p:spPr>
        <p:txBody>
          <a:bodyPr tIns="91440" bIns="91440" anchor="b">
            <a:noAutofit/>
          </a:bodyPr>
          <a:lstStyle/>
          <a:p>
            <a:pPr algn="ctr">
              <a:lnSpc>
                <a:spcPct val="100000"/>
              </a:lnSpc>
              <a:tabLst>
                <a:tab pos="0" algn="l"/>
              </a:tabLst>
            </a:pPr>
            <a:r>
              <a:rPr lang="en" sz="5200" b="0" strike="noStrike" spc="-1">
                <a:solidFill>
                  <a:srgbClr val="000000"/>
                </a:solidFill>
                <a:latin typeface="Open Sans"/>
                <a:ea typeface="Open Sans"/>
              </a:rPr>
              <a:t>Chapitre 2 </a:t>
            </a:r>
            <a:endParaRPr lang="fr-FR" sz="5200" b="0" strike="noStrike" spc="-1">
              <a:solidFill>
                <a:srgbClr val="000000"/>
              </a:solidFill>
              <a:latin typeface="Arial"/>
            </a:endParaRPr>
          </a:p>
        </p:txBody>
      </p:sp>
      <p:sp>
        <p:nvSpPr>
          <p:cNvPr id="79" name="TextShape 2"/>
          <p:cNvSpPr txBox="1"/>
          <p:nvPr/>
        </p:nvSpPr>
        <p:spPr>
          <a:xfrm>
            <a:off x="311760" y="2834280"/>
            <a:ext cx="8520120" cy="792360"/>
          </a:xfrm>
          <a:prstGeom prst="rect">
            <a:avLst/>
          </a:prstGeom>
          <a:noFill/>
          <a:ln>
            <a:noFill/>
          </a:ln>
        </p:spPr>
        <p:txBody>
          <a:bodyPr tIns="91440" bIns="91440">
            <a:noAutofit/>
          </a:bodyPr>
          <a:lstStyle/>
          <a:p>
            <a:pPr algn="ctr">
              <a:lnSpc>
                <a:spcPct val="100000"/>
              </a:lnSpc>
              <a:tabLst>
                <a:tab pos="0" algn="l"/>
              </a:tabLst>
            </a:pPr>
            <a:r>
              <a:rPr lang="en" sz="2800" b="0" strike="noStrike" spc="-1" dirty="0" smtClean="0">
                <a:solidFill>
                  <a:srgbClr val="595959"/>
                </a:solidFill>
                <a:latin typeface="Open Sans"/>
                <a:ea typeface="Open Sans"/>
              </a:rPr>
              <a:t>Alternatives (if)</a:t>
            </a:r>
          </a:p>
          <a:p>
            <a:pPr algn="ctr">
              <a:lnSpc>
                <a:spcPct val="100000"/>
              </a:lnSpc>
              <a:tabLst>
                <a:tab pos="0" algn="l"/>
              </a:tabLst>
            </a:pPr>
            <a:r>
              <a:rPr lang="en" sz="2800" b="0" strike="noStrike" spc="-1" dirty="0" smtClean="0">
                <a:solidFill>
                  <a:srgbClr val="595959"/>
                </a:solidFill>
                <a:latin typeface="Open Sans"/>
                <a:ea typeface="Open Sans"/>
              </a:rPr>
              <a:t>Expressions </a:t>
            </a:r>
            <a:r>
              <a:rPr lang="en" sz="2800" b="0" strike="noStrike" spc="-1" dirty="0">
                <a:solidFill>
                  <a:srgbClr val="595959"/>
                </a:solidFill>
                <a:latin typeface="Open Sans"/>
                <a:ea typeface="Open Sans"/>
              </a:rPr>
              <a:t>relationnelles et </a:t>
            </a:r>
            <a:r>
              <a:rPr lang="en" sz="2800" b="0" strike="noStrike" spc="-1" dirty="0" smtClean="0">
                <a:solidFill>
                  <a:srgbClr val="595959"/>
                </a:solidFill>
                <a:latin typeface="Open Sans"/>
                <a:ea typeface="Open Sans"/>
              </a:rPr>
              <a:t>logiques</a:t>
            </a:r>
            <a:endParaRPr lang="fr-FR" sz="2800" b="0" strike="noStrike" spc="-1" dirty="0">
              <a:latin typeface="Arial"/>
            </a:endParaRPr>
          </a:p>
          <a:p>
            <a:pPr algn="ctr">
              <a:lnSpc>
                <a:spcPct val="100000"/>
              </a:lnSpc>
              <a:tabLst>
                <a:tab pos="0" algn="l"/>
              </a:tabLst>
            </a:pPr>
            <a:r>
              <a:rPr lang="fr-CA" sz="2800" b="0" strike="noStrike" spc="-1" dirty="0">
                <a:solidFill>
                  <a:srgbClr val="595959"/>
                </a:solidFill>
                <a:latin typeface="Open Sans"/>
                <a:ea typeface="Open Sans"/>
              </a:rPr>
              <a:t>Partie2</a:t>
            </a: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Exercice 2 - Solution</a:t>
            </a:r>
            <a:endParaRPr/>
          </a:p>
        </p:txBody>
      </p:sp>
      <p:sp>
        <p:nvSpPr>
          <p:cNvPr id="157" name="Google Shape;157;p34"/>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1,2,3</a:t>
            </a:r>
            <a:endParaRPr/>
          </a:p>
          <a:p>
            <a:pPr marL="457200" lvl="0" indent="-342900" algn="l" rtl="0">
              <a:spcBef>
                <a:spcPts val="0"/>
              </a:spcBef>
              <a:spcAft>
                <a:spcPts val="0"/>
              </a:spcAft>
              <a:buSzPts val="1800"/>
              <a:buAutoNum type="arabicPeriod"/>
            </a:pPr>
            <a:r>
              <a:rPr lang="en"/>
              <a:t>1</a:t>
            </a:r>
            <a:endParaRPr/>
          </a:p>
          <a:p>
            <a:pPr marL="457200" lvl="0" indent="-342900" algn="l" rtl="0">
              <a:spcBef>
                <a:spcPts val="0"/>
              </a:spcBef>
              <a:spcAft>
                <a:spcPts val="0"/>
              </a:spcAft>
              <a:buSzPts val="1800"/>
              <a:buAutoNum type="arabicPeriod"/>
            </a:pPr>
            <a:r>
              <a:rPr lang="en"/>
              <a:t>2,3,4</a:t>
            </a:r>
            <a:endParaRPr/>
          </a:p>
          <a:p>
            <a:pPr marL="457200" lvl="0" indent="-342900" algn="l" rtl="0">
              <a:spcBef>
                <a:spcPts val="0"/>
              </a:spcBef>
              <a:spcAft>
                <a:spcPts val="0"/>
              </a:spcAft>
              <a:buSzPts val="1800"/>
              <a:buAutoNum type="arabicPeriod"/>
            </a:pPr>
            <a:r>
              <a:rPr lang="en"/>
              <a:t>2,4</a:t>
            </a:r>
            <a:endParaRPr/>
          </a:p>
          <a:p>
            <a:pPr marL="457200" lvl="0" indent="-342900" algn="l" rtl="0">
              <a:spcBef>
                <a:spcPts val="0"/>
              </a:spcBef>
              <a:spcAft>
                <a:spcPts val="0"/>
              </a:spcAft>
              <a:buSzPts val="1800"/>
              <a:buAutoNum type="arabicPeriod"/>
            </a:pPr>
            <a:r>
              <a:rPr lang="en"/>
              <a:t>3</a:t>
            </a:r>
            <a:endParaRPr/>
          </a:p>
          <a:p>
            <a:pPr marL="457200" lvl="0" indent="-342900" algn="l" rtl="0">
              <a:spcBef>
                <a:spcPts val="0"/>
              </a:spcBef>
              <a:spcAft>
                <a:spcPts val="0"/>
              </a:spcAft>
              <a:buSzPts val="1800"/>
              <a:buAutoNum type="arabicPeriod"/>
            </a:pPr>
            <a:r>
              <a:rPr lang="en"/>
              <a:t>1,2,3</a:t>
            </a:r>
            <a:endParaRPr/>
          </a:p>
          <a:p>
            <a:pPr marL="457200" lvl="0" indent="-342900" algn="l" rtl="0">
              <a:spcBef>
                <a:spcPts val="0"/>
              </a:spcBef>
              <a:spcAft>
                <a:spcPts val="0"/>
              </a:spcAft>
              <a:buSzPts val="1800"/>
              <a:buAutoNum type="arabicPeriod"/>
            </a:pPr>
            <a:r>
              <a:rPr lang="en"/>
              <a:t>1,2,3,4</a:t>
            </a:r>
            <a:endParaRPr/>
          </a:p>
          <a:p>
            <a:pPr marL="457200" lvl="0" indent="-342900" algn="l" rtl="0">
              <a:spcBef>
                <a:spcPts val="0"/>
              </a:spcBef>
              <a:spcAft>
                <a:spcPts val="0"/>
              </a:spcAft>
              <a:buSzPts val="1800"/>
              <a:buAutoNum type="arabicPeriod"/>
            </a:pPr>
            <a:r>
              <a:rPr lang="en"/>
              <a:t>1,2</a:t>
            </a:r>
            <a:endParaRPr/>
          </a:p>
        </p:txBody>
      </p:sp>
    </p:spTree>
    <p:extLst>
      <p:ext uri="{BB962C8B-B14F-4D97-AF65-F5344CB8AC3E}">
        <p14:creationId xmlns:p14="http://schemas.microsoft.com/office/powerpoint/2010/main" val="1142831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Les erreurs de logique</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
        <p:nvSpPr>
          <p:cNvPr id="163" name="Google Shape;163;p35"/>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b="1"/>
              <a:t>La tautologie</a:t>
            </a:r>
            <a:r>
              <a:rPr lang="en"/>
              <a:t>: expression logique qui est toujours vraie!</a:t>
            </a:r>
            <a:endParaRPr/>
          </a:p>
          <a:p>
            <a:pPr marL="457200" lvl="0" indent="457200" algn="l" rtl="0">
              <a:spcBef>
                <a:spcPts val="1600"/>
              </a:spcBef>
              <a:spcAft>
                <a:spcPts val="0"/>
              </a:spcAft>
              <a:buClr>
                <a:schemeClr val="dk1"/>
              </a:buClr>
              <a:buSzPts val="1100"/>
              <a:buFont typeface="Arial"/>
              <a:buNone/>
            </a:pPr>
            <a:r>
              <a:rPr lang="en"/>
              <a:t>age &gt; 18 || age &lt; 65</a:t>
            </a:r>
            <a:endParaRPr/>
          </a:p>
          <a:p>
            <a:pPr marL="457200" lvl="0" indent="-342900" algn="l" rtl="0">
              <a:spcBef>
                <a:spcPts val="1600"/>
              </a:spcBef>
              <a:spcAft>
                <a:spcPts val="0"/>
              </a:spcAft>
              <a:buSzPts val="1800"/>
              <a:buChar char="●"/>
            </a:pPr>
            <a:r>
              <a:rPr lang="en" b="1"/>
              <a:t>La contradiction</a:t>
            </a:r>
            <a:r>
              <a:rPr lang="en"/>
              <a:t>: expression logique qui est toujours fausse</a:t>
            </a:r>
            <a:endParaRPr/>
          </a:p>
          <a:p>
            <a:pPr marL="457200" lvl="0" indent="457200" algn="l" rtl="0">
              <a:spcBef>
                <a:spcPts val="1600"/>
              </a:spcBef>
              <a:spcAft>
                <a:spcPts val="0"/>
              </a:spcAft>
              <a:buClr>
                <a:schemeClr val="dk1"/>
              </a:buClr>
              <a:buSzPts val="1100"/>
              <a:buFont typeface="Arial"/>
              <a:buNone/>
            </a:pPr>
            <a:r>
              <a:rPr lang="en"/>
              <a:t>age &lt; 18 &amp;&amp; age &gt; 65</a:t>
            </a:r>
            <a:endParaRPr/>
          </a:p>
          <a:p>
            <a:pPr marL="0" lvl="0" indent="0" algn="l" rtl="0">
              <a:spcBef>
                <a:spcPts val="1600"/>
              </a:spcBef>
              <a:spcAft>
                <a:spcPts val="0"/>
              </a:spcAft>
              <a:buClr>
                <a:schemeClr val="dk1"/>
              </a:buClr>
              <a:buSzPts val="1100"/>
              <a:buFont typeface="Arial"/>
              <a:buNone/>
            </a:pPr>
            <a:endParaRPr/>
          </a:p>
          <a:p>
            <a:pPr marL="0" lvl="0" indent="0" algn="l" rtl="0">
              <a:spcBef>
                <a:spcPts val="1600"/>
              </a:spcBef>
              <a:spcAft>
                <a:spcPts val="1600"/>
              </a:spcAft>
              <a:buNone/>
            </a:pPr>
            <a:endParaRPr/>
          </a:p>
        </p:txBody>
      </p:sp>
    </p:spTree>
    <p:extLst>
      <p:ext uri="{BB962C8B-B14F-4D97-AF65-F5344CB8AC3E}">
        <p14:creationId xmlns:p14="http://schemas.microsoft.com/office/powerpoint/2010/main" val="1096510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Exemple</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
        <p:nvSpPr>
          <p:cNvPr id="175" name="Google Shape;175;p37"/>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Le prix normal du billet est de 10$</a:t>
            </a:r>
            <a:endParaRPr/>
          </a:p>
          <a:p>
            <a:pPr marL="457200" lvl="0" indent="-342900" algn="l" rtl="0">
              <a:spcBef>
                <a:spcPts val="0"/>
              </a:spcBef>
              <a:spcAft>
                <a:spcPts val="0"/>
              </a:spcAft>
              <a:buSzPts val="1800"/>
              <a:buChar char="●"/>
            </a:pPr>
            <a:r>
              <a:rPr lang="en"/>
              <a:t>Un rabais de 3$ est accordé si le client a moins de 18 ans ou 65 ans et plus</a:t>
            </a:r>
            <a:endParaRPr/>
          </a:p>
          <a:p>
            <a:pPr marL="457200" lvl="0" indent="-342900" algn="l" rtl="0">
              <a:spcBef>
                <a:spcPts val="0"/>
              </a:spcBef>
              <a:spcAft>
                <a:spcPts val="0"/>
              </a:spcAft>
              <a:buSzPts val="1800"/>
              <a:buChar char="●"/>
            </a:pPr>
            <a:r>
              <a:rPr lang="en"/>
              <a:t>Le client doit présenter sa carte d’identité.</a:t>
            </a:r>
            <a:endParaRPr/>
          </a:p>
          <a:p>
            <a:pPr marL="457200" lvl="0" indent="-342900" algn="l" rtl="0">
              <a:spcBef>
                <a:spcPts val="0"/>
              </a:spcBef>
              <a:spcAft>
                <a:spcPts val="0"/>
              </a:spcAft>
              <a:buSzPts val="1800"/>
              <a:buChar char="●"/>
            </a:pPr>
            <a:r>
              <a:rPr lang="en"/>
              <a:t>Calculer le prix du billet.</a:t>
            </a:r>
            <a:endParaRPr/>
          </a:p>
          <a:p>
            <a:pPr marL="0" lvl="0" indent="0" algn="l" rtl="0">
              <a:spcBef>
                <a:spcPts val="1600"/>
              </a:spcBef>
              <a:spcAft>
                <a:spcPts val="0"/>
              </a:spcAft>
              <a:buClr>
                <a:schemeClr val="dk1"/>
              </a:buClr>
              <a:buSzPts val="1100"/>
              <a:buFont typeface="Arial"/>
              <a:buNone/>
            </a:pPr>
            <a:endParaRPr/>
          </a:p>
          <a:p>
            <a:pPr marL="0" lvl="0" indent="0" algn="l" rtl="0">
              <a:spcBef>
                <a:spcPts val="1600"/>
              </a:spcBef>
              <a:spcAft>
                <a:spcPts val="1600"/>
              </a:spcAft>
              <a:buNone/>
            </a:pPr>
            <a:endParaRPr/>
          </a:p>
        </p:txBody>
      </p:sp>
    </p:spTree>
    <p:extLst>
      <p:ext uri="{BB962C8B-B14F-4D97-AF65-F5344CB8AC3E}">
        <p14:creationId xmlns:p14="http://schemas.microsoft.com/office/powerpoint/2010/main" val="1956871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Exemple (suite)</a:t>
            </a:r>
            <a:endParaRPr/>
          </a:p>
        </p:txBody>
      </p:sp>
      <p:sp>
        <p:nvSpPr>
          <p:cNvPr id="181" name="Google Shape;181;p38"/>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latin typeface="Courier New"/>
                <a:ea typeface="Courier New"/>
                <a:cs typeface="Courier New"/>
                <a:sym typeface="Courier New"/>
              </a:rPr>
              <a:t>int prixDuBillet = 10;</a:t>
            </a:r>
            <a:br>
              <a:rPr lang="en">
                <a:latin typeface="Courier New"/>
                <a:ea typeface="Courier New"/>
                <a:cs typeface="Courier New"/>
                <a:sym typeface="Courier New"/>
              </a:rPr>
            </a:br>
            <a:r>
              <a:rPr lang="en">
                <a:latin typeface="Courier New"/>
                <a:ea typeface="Courier New"/>
                <a:cs typeface="Courier New"/>
                <a:sym typeface="Courier New"/>
              </a:rPr>
              <a:t>int age;</a:t>
            </a:r>
            <a:br>
              <a:rPr lang="en">
                <a:latin typeface="Courier New"/>
                <a:ea typeface="Courier New"/>
                <a:cs typeface="Courier New"/>
                <a:sym typeface="Courier New"/>
              </a:rPr>
            </a:br>
            <a:r>
              <a:rPr lang="en">
                <a:latin typeface="Courier New"/>
                <a:ea typeface="Courier New"/>
                <a:cs typeface="Courier New"/>
                <a:sym typeface="Courier New"/>
              </a:rPr>
              <a:t>bool carte;</a:t>
            </a:r>
            <a:br>
              <a:rPr lang="en">
                <a:latin typeface="Courier New"/>
                <a:ea typeface="Courier New"/>
                <a:cs typeface="Courier New"/>
                <a:sym typeface="Courier New"/>
              </a:rPr>
            </a:br>
            <a:r>
              <a:rPr lang="en">
                <a:latin typeface="Courier New"/>
                <a:ea typeface="Courier New"/>
                <a:cs typeface="Courier New"/>
                <a:sym typeface="Courier New"/>
              </a:rPr>
              <a:t>age = int.Parse(Console.ReadLine());</a:t>
            </a:r>
            <a:br>
              <a:rPr lang="en">
                <a:latin typeface="Courier New"/>
                <a:ea typeface="Courier New"/>
                <a:cs typeface="Courier New"/>
                <a:sym typeface="Courier New"/>
              </a:rPr>
            </a:br>
            <a:r>
              <a:rPr lang="en">
                <a:latin typeface="Courier New"/>
                <a:ea typeface="Courier New"/>
                <a:cs typeface="Courier New"/>
                <a:sym typeface="Courier New"/>
              </a:rPr>
              <a:t>carte = bool.Parse(Console.ReadLine());</a:t>
            </a:r>
            <a:br>
              <a:rPr lang="en">
                <a:latin typeface="Courier New"/>
                <a:ea typeface="Courier New"/>
                <a:cs typeface="Courier New"/>
                <a:sym typeface="Courier New"/>
              </a:rPr>
            </a:br>
            <a:r>
              <a:rPr lang="en">
                <a:latin typeface="Courier New"/>
                <a:ea typeface="Courier New"/>
                <a:cs typeface="Courier New"/>
                <a:sym typeface="Courier New"/>
              </a:rPr>
              <a:t>if(carte &amp;&amp; (age &lt; AgeAdulte || age &gt;= AgeRetraite))</a:t>
            </a:r>
            <a:br>
              <a:rPr lang="en">
                <a:latin typeface="Courier New"/>
                <a:ea typeface="Courier New"/>
                <a:cs typeface="Courier New"/>
                <a:sym typeface="Courier New"/>
              </a:rPr>
            </a:br>
            <a:r>
              <a:rPr lang="en">
                <a:latin typeface="Courier New"/>
                <a:ea typeface="Courier New"/>
                <a:cs typeface="Courier New"/>
                <a:sym typeface="Courier New"/>
              </a:rPr>
              <a:t>{</a:t>
            </a:r>
            <a:br>
              <a:rPr lang="en">
                <a:latin typeface="Courier New"/>
                <a:ea typeface="Courier New"/>
                <a:cs typeface="Courier New"/>
                <a:sym typeface="Courier New"/>
              </a:rPr>
            </a:br>
            <a:r>
              <a:rPr lang="en">
                <a:latin typeface="Courier New"/>
                <a:ea typeface="Courier New"/>
                <a:cs typeface="Courier New"/>
                <a:sym typeface="Courier New"/>
              </a:rPr>
              <a:t>   	prixDuBillet = prixDuBillet - 3;</a:t>
            </a:r>
            <a:br>
              <a:rPr lang="en">
                <a:latin typeface="Courier New"/>
                <a:ea typeface="Courier New"/>
                <a:cs typeface="Courier New"/>
                <a:sym typeface="Courier New"/>
              </a:rPr>
            </a:br>
            <a:r>
              <a:rPr lang="en">
                <a:latin typeface="Courier New"/>
                <a:ea typeface="Courier New"/>
                <a:cs typeface="Courier New"/>
                <a:sym typeface="Courier New"/>
              </a:rPr>
              <a:t>}</a:t>
            </a:r>
            <a:endParaRPr dirty="0">
              <a:latin typeface="Courier New"/>
              <a:ea typeface="Courier New"/>
              <a:cs typeface="Courier New"/>
              <a:sym typeface="Courier New"/>
            </a:endParaRPr>
          </a:p>
          <a:p>
            <a:pPr marL="0" lvl="0" indent="0" algn="l" rtl="0">
              <a:spcBef>
                <a:spcPts val="1600"/>
              </a:spcBef>
              <a:spcAft>
                <a:spcPts val="0"/>
              </a:spcAft>
              <a:buClr>
                <a:schemeClr val="dk1"/>
              </a:buClr>
              <a:buSzPts val="1100"/>
              <a:buFont typeface="Arial"/>
              <a:buNone/>
            </a:pPr>
            <a:r>
              <a:rPr lang="en" dirty="0">
                <a:latin typeface="Courier New"/>
                <a:ea typeface="Courier New"/>
                <a:cs typeface="Courier New"/>
                <a:sym typeface="Courier New"/>
              </a:rPr>
              <a:t>Console.WriteLine(prixDuBillet);</a:t>
            </a:r>
            <a:endParaRPr dirty="0">
              <a:latin typeface="Courier New"/>
              <a:ea typeface="Courier New"/>
              <a:cs typeface="Courier New"/>
              <a:sym typeface="Courier New"/>
            </a:endParaRPr>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1600"/>
              </a:spcAft>
              <a:buNone/>
            </a:pPr>
            <a:endParaRPr dirty="0"/>
          </a:p>
        </p:txBody>
      </p:sp>
    </p:spTree>
    <p:extLst>
      <p:ext uri="{BB962C8B-B14F-4D97-AF65-F5344CB8AC3E}">
        <p14:creationId xmlns:p14="http://schemas.microsoft.com/office/powerpoint/2010/main" val="181491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Les if (les alternatives imbriquées)</a:t>
            </a:r>
            <a:endParaRPr lang="fr-FR" sz="2800" b="0" strike="noStrike" spc="-1">
              <a:solidFill>
                <a:srgbClr val="000000"/>
              </a:solidFill>
              <a:latin typeface="Arial"/>
            </a:endParaRPr>
          </a:p>
        </p:txBody>
      </p:sp>
      <p:sp>
        <p:nvSpPr>
          <p:cNvPr id="81" name="CustomShape 2"/>
          <p:cNvSpPr/>
          <p:nvPr/>
        </p:nvSpPr>
        <p:spPr>
          <a:xfrm>
            <a:off x="339480" y="1017720"/>
            <a:ext cx="8465040" cy="391248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200" b="0" strike="noStrike" spc="-1">
                <a:solidFill>
                  <a:srgbClr val="000000"/>
                </a:solidFill>
                <a:latin typeface="Courier New"/>
                <a:ea typeface="Courier New"/>
              </a:rPr>
              <a:t>if (Condition_1)</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if (Condition_2)</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Instructions si 1 VRAI  et 2 VRAI;</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else</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Instructions si 1 VRAI et 2 FAUX;</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else</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if (Condition_3)</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 </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Instructions si 1 FAUX et 3 VRAI;</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else</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Instructions si 1 FAUX et 3 FAUX;</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   	}</a:t>
            </a:r>
            <a:endParaRPr lang="fr-FR" sz="1200" b="0" strike="noStrike" spc="-1">
              <a:latin typeface="Arial"/>
            </a:endParaRPr>
          </a:p>
          <a:p>
            <a:pPr>
              <a:lnSpc>
                <a:spcPct val="100000"/>
              </a:lnSpc>
              <a:tabLst>
                <a:tab pos="0" algn="l"/>
              </a:tabLst>
            </a:pPr>
            <a:r>
              <a:rPr lang="en" sz="1200" b="0" strike="noStrike" spc="-1">
                <a:solidFill>
                  <a:srgbClr val="000000"/>
                </a:solidFill>
                <a:latin typeface="Courier New"/>
                <a:ea typeface="Courier New"/>
              </a:rPr>
              <a:t>}</a:t>
            </a:r>
            <a:endParaRPr lang="fr-FR" sz="1200" b="0" strike="noStrike" spc="-1">
              <a:latin typeface="Arial"/>
            </a:endParaRPr>
          </a:p>
          <a:p>
            <a:pPr>
              <a:lnSpc>
                <a:spcPct val="100000"/>
              </a:lnSpc>
              <a:tabLst>
                <a:tab pos="0" algn="l"/>
              </a:tabLst>
            </a:pPr>
            <a:endParaRPr lang="fr-FR" sz="1200" b="0" strike="noStrike" spc="-1">
              <a:latin typeface="Arial"/>
            </a:endParaRPr>
          </a:p>
          <a:p>
            <a:pPr>
              <a:lnSpc>
                <a:spcPct val="100000"/>
              </a:lnSpc>
              <a:tabLst>
                <a:tab pos="0" algn="l"/>
              </a:tabLst>
            </a:pPr>
            <a:endParaRPr lang="fr-FR"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Les if (les alternatives empilées)</a:t>
            </a:r>
            <a:endParaRPr lang="fr-FR" sz="2800" b="0" strike="noStrike" spc="-1">
              <a:solidFill>
                <a:srgbClr val="000000"/>
              </a:solidFill>
              <a:latin typeface="Arial"/>
            </a:endParaRPr>
          </a:p>
        </p:txBody>
      </p:sp>
      <p:sp>
        <p:nvSpPr>
          <p:cNvPr id="83" name="CustomShape 2"/>
          <p:cNvSpPr/>
          <p:nvPr/>
        </p:nvSpPr>
        <p:spPr>
          <a:xfrm>
            <a:off x="311760" y="1017720"/>
            <a:ext cx="8520120" cy="382860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0" strike="noStrike" spc="-1">
                <a:solidFill>
                  <a:srgbClr val="000000"/>
                </a:solidFill>
                <a:latin typeface="Courier New"/>
                <a:ea typeface="Courier New"/>
              </a:rPr>
              <a:t>if (Condition_1)</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Instructions si VRAI 1;</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else</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Instructions si FAUX 1;</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r>
              <a:t/>
            </a:r>
            <a:b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if (Condition_2)</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Instructions si VRAI 2;</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else</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Instructions si FAUX 2;</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endParaRPr lang="fr-FR" sz="1400" b="0" strike="noStrike" spc="-1">
              <a:latin typeface="Arial"/>
            </a:endParaRPr>
          </a:p>
          <a:p>
            <a:pPr>
              <a:lnSpc>
                <a:spcPct val="100000"/>
              </a:lnSpc>
              <a:tabLst>
                <a:tab pos="0" algn="l"/>
              </a:tabLst>
            </a:pPr>
            <a:endParaRPr lang="fr-FR"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Exemple</a:t>
            </a:r>
            <a:endParaRPr lang="fr-FR" sz="2800" b="0" strike="noStrike" spc="-1">
              <a:solidFill>
                <a:srgbClr val="000000"/>
              </a:solidFill>
              <a:latin typeface="Arial"/>
            </a:endParaRPr>
          </a:p>
        </p:txBody>
      </p:sp>
      <p:sp>
        <p:nvSpPr>
          <p:cNvPr id="85" name="TextShape 2"/>
          <p:cNvSpPr txBox="1"/>
          <p:nvPr/>
        </p:nvSpPr>
        <p:spPr>
          <a:xfrm>
            <a:off x="311760" y="1152360"/>
            <a:ext cx="8520120" cy="3416040"/>
          </a:xfrm>
          <a:prstGeom prst="rect">
            <a:avLst/>
          </a:prstGeom>
          <a:noFill/>
          <a:ln>
            <a:noFill/>
          </a:ln>
        </p:spPr>
        <p:txBody>
          <a:bodyPr tIns="91440" bIns="91440">
            <a:noAutofit/>
          </a:bodyPr>
          <a:lstStyle/>
          <a:p>
            <a:pPr>
              <a:lnSpc>
                <a:spcPct val="115000"/>
              </a:lnSpc>
              <a:tabLst>
                <a:tab pos="0" algn="l"/>
              </a:tabLst>
            </a:pPr>
            <a:r>
              <a:rPr lang="en" sz="2000" b="0" strike="noStrike" spc="-1">
                <a:solidFill>
                  <a:srgbClr val="595959"/>
                </a:solidFill>
                <a:latin typeface="Open Sans"/>
                <a:ea typeface="Open Sans"/>
              </a:rPr>
              <a:t>Un de vos clients, un gérant de salles de cinéma, vous demande de lui produire une application qui lui permettra de mieux gérer les rabais offerts aux clients en fonction de leur âge. Un client a droit à un rabais de 4 dollars s’il est âgé de moins de 12 ans. S’il est âgé de 65 et plus, il obtient alors un rabais de 3 dollars. Le prix normal du billet est fixé à 8 dollars.</a:t>
            </a:r>
            <a:endParaRPr lang="fr-FR" sz="2000" b="0" strike="noStrike" spc="-1">
              <a:solidFill>
                <a:srgbClr val="000000"/>
              </a:solidFill>
              <a:latin typeface="Arial"/>
            </a:endParaRPr>
          </a:p>
          <a:p>
            <a:pPr>
              <a:lnSpc>
                <a:spcPct val="115000"/>
              </a:lnSpc>
              <a:spcBef>
                <a:spcPts val="1599"/>
              </a:spcBef>
              <a:tabLst>
                <a:tab pos="0" algn="l"/>
              </a:tabLst>
            </a:pPr>
            <a:endParaRPr lang="fr-FR" sz="2000" b="0" strike="noStrike" spc="-1">
              <a:solidFill>
                <a:srgbClr val="000000"/>
              </a:solidFill>
              <a:latin typeface="Arial"/>
            </a:endParaRPr>
          </a:p>
          <a:p>
            <a:pPr>
              <a:lnSpc>
                <a:spcPct val="115000"/>
              </a:lnSpc>
              <a:spcBef>
                <a:spcPts val="1599"/>
              </a:spcBef>
              <a:spcAft>
                <a:spcPts val="1599"/>
              </a:spcAft>
              <a:tabLst>
                <a:tab pos="0" algn="l"/>
              </a:tabLst>
            </a:pPr>
            <a:endParaRPr lang="fr-FR" sz="20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Compréhension du problème</a:t>
            </a:r>
            <a:endParaRPr lang="fr-FR" sz="2800" b="0" strike="noStrike" spc="-1">
              <a:solidFill>
                <a:srgbClr val="000000"/>
              </a:solidFill>
              <a:latin typeface="Arial"/>
            </a:endParaRPr>
          </a:p>
        </p:txBody>
      </p:sp>
      <p:sp>
        <p:nvSpPr>
          <p:cNvPr id="87" name="TextShape 2"/>
          <p:cNvSpPr txBox="1"/>
          <p:nvPr/>
        </p:nvSpPr>
        <p:spPr>
          <a:xfrm>
            <a:off x="311760" y="1152360"/>
            <a:ext cx="8520120" cy="3416040"/>
          </a:xfrm>
          <a:prstGeom prst="rect">
            <a:avLst/>
          </a:prstGeom>
          <a:noFill/>
          <a:ln>
            <a:noFill/>
          </a:ln>
        </p:spPr>
        <p:txBody>
          <a:bodyPr tIns="91440" bIns="91440">
            <a:noAutofit/>
          </a:bodyPr>
          <a:lstStyle/>
          <a:p>
            <a:pPr marL="457200" indent="-342720">
              <a:lnSpc>
                <a:spcPct val="115000"/>
              </a:lnSpc>
              <a:buClr>
                <a:srgbClr val="595959"/>
              </a:buClr>
              <a:buFont typeface="Open Sans"/>
              <a:buChar char="●"/>
            </a:pPr>
            <a:r>
              <a:rPr lang="en" sz="1800" b="0" strike="noStrike" spc="-1">
                <a:solidFill>
                  <a:srgbClr val="595959"/>
                </a:solidFill>
                <a:latin typeface="Open Sans"/>
                <a:ea typeface="Open Sans"/>
              </a:rPr>
              <a:t>Intrant</a:t>
            </a:r>
            <a:endParaRPr lang="fr-FR" sz="1800" b="0" strike="noStrike" spc="-1">
              <a:solidFill>
                <a:srgbClr val="000000"/>
              </a:solidFill>
              <a:latin typeface="Arial"/>
            </a:endParaRPr>
          </a:p>
          <a:p>
            <a:pPr marL="914400" lvl="1" indent="-317160">
              <a:lnSpc>
                <a:spcPct val="115000"/>
              </a:lnSpc>
              <a:buClr>
                <a:srgbClr val="595959"/>
              </a:buClr>
              <a:buFont typeface="Open Sans"/>
              <a:buChar char="○"/>
            </a:pPr>
            <a:r>
              <a:rPr lang="en" sz="1400" b="0" strike="noStrike" spc="-1">
                <a:solidFill>
                  <a:srgbClr val="595959"/>
                </a:solidFill>
                <a:latin typeface="Open Sans"/>
                <a:ea typeface="Open Sans"/>
              </a:rPr>
              <a:t>ageClient</a:t>
            </a:r>
            <a:endParaRPr lang="fr-FR" sz="1400" b="0" strike="noStrike" spc="-1">
              <a:solidFill>
                <a:srgbClr val="000000"/>
              </a:solidFill>
              <a:latin typeface="Arial"/>
            </a:endParaRPr>
          </a:p>
          <a:p>
            <a:pPr marL="457200" indent="-342720">
              <a:lnSpc>
                <a:spcPct val="115000"/>
              </a:lnSpc>
              <a:buClr>
                <a:srgbClr val="595959"/>
              </a:buClr>
              <a:buFont typeface="Open Sans"/>
              <a:buChar char="●"/>
            </a:pPr>
            <a:r>
              <a:rPr lang="en" sz="1800" b="0" strike="noStrike" spc="-1">
                <a:solidFill>
                  <a:srgbClr val="595959"/>
                </a:solidFill>
                <a:latin typeface="Open Sans"/>
                <a:ea typeface="Open Sans"/>
              </a:rPr>
              <a:t>Extrant</a:t>
            </a:r>
            <a:endParaRPr lang="fr-FR" sz="1800" b="0" strike="noStrike" spc="-1">
              <a:solidFill>
                <a:srgbClr val="000000"/>
              </a:solidFill>
              <a:latin typeface="Arial"/>
            </a:endParaRPr>
          </a:p>
          <a:p>
            <a:pPr marL="914400" lvl="1" indent="-317160">
              <a:lnSpc>
                <a:spcPct val="115000"/>
              </a:lnSpc>
              <a:buClr>
                <a:srgbClr val="595959"/>
              </a:buClr>
              <a:buFont typeface="Open Sans"/>
              <a:buChar char="○"/>
            </a:pPr>
            <a:r>
              <a:rPr lang="en" sz="1400" b="0" strike="noStrike" spc="-1">
                <a:solidFill>
                  <a:srgbClr val="595959"/>
                </a:solidFill>
                <a:latin typeface="Open Sans"/>
                <a:ea typeface="Open Sans"/>
              </a:rPr>
              <a:t>prixBillet</a:t>
            </a:r>
            <a:endParaRPr lang="fr-FR" sz="1400" b="0" strike="noStrike" spc="-1">
              <a:solidFill>
                <a:srgbClr val="000000"/>
              </a:solidFill>
              <a:latin typeface="Arial"/>
            </a:endParaRPr>
          </a:p>
          <a:p>
            <a:pPr marL="457200" indent="-342720">
              <a:lnSpc>
                <a:spcPct val="115000"/>
              </a:lnSpc>
              <a:buClr>
                <a:srgbClr val="595959"/>
              </a:buClr>
              <a:buFont typeface="Open Sans"/>
              <a:buChar char="●"/>
            </a:pPr>
            <a:r>
              <a:rPr lang="en" sz="1800" b="0" strike="noStrike" spc="-1">
                <a:solidFill>
                  <a:srgbClr val="595959"/>
                </a:solidFill>
                <a:latin typeface="Open Sans"/>
                <a:ea typeface="Open Sans"/>
              </a:rPr>
              <a:t>Constantes</a:t>
            </a:r>
            <a:endParaRPr lang="fr-FR" sz="1800" b="0" strike="noStrike" spc="-1">
              <a:solidFill>
                <a:srgbClr val="000000"/>
              </a:solidFill>
              <a:latin typeface="Arial"/>
            </a:endParaRPr>
          </a:p>
          <a:p>
            <a:pPr marL="914400" lvl="1" indent="-317160">
              <a:lnSpc>
                <a:spcPct val="115000"/>
              </a:lnSpc>
              <a:buClr>
                <a:srgbClr val="595959"/>
              </a:buClr>
              <a:buFont typeface="Open Sans"/>
              <a:buChar char="○"/>
            </a:pPr>
            <a:r>
              <a:rPr lang="en" sz="1400" b="0" strike="noStrike" spc="-1">
                <a:solidFill>
                  <a:srgbClr val="595959"/>
                </a:solidFill>
                <a:latin typeface="Open Sans"/>
                <a:ea typeface="Open Sans"/>
              </a:rPr>
              <a:t>AgeAdo = 12</a:t>
            </a:r>
            <a:endParaRPr lang="fr-FR" sz="1400" b="0" strike="noStrike" spc="-1">
              <a:solidFill>
                <a:srgbClr val="000000"/>
              </a:solidFill>
              <a:latin typeface="Arial"/>
            </a:endParaRPr>
          </a:p>
          <a:p>
            <a:pPr marL="914400" lvl="1" indent="-317160">
              <a:lnSpc>
                <a:spcPct val="115000"/>
              </a:lnSpc>
              <a:buClr>
                <a:srgbClr val="595959"/>
              </a:buClr>
              <a:buFont typeface="Open Sans"/>
              <a:buChar char="○"/>
            </a:pPr>
            <a:r>
              <a:rPr lang="en" sz="1400" b="0" strike="noStrike" spc="-1">
                <a:solidFill>
                  <a:srgbClr val="595959"/>
                </a:solidFill>
                <a:latin typeface="Open Sans"/>
                <a:ea typeface="Open Sans"/>
              </a:rPr>
              <a:t>AgeRetraite = 65</a:t>
            </a:r>
            <a:endParaRPr lang="fr-FR" sz="1400" b="0" strike="noStrike" spc="-1">
              <a:solidFill>
                <a:srgbClr val="000000"/>
              </a:solidFill>
              <a:latin typeface="Arial"/>
            </a:endParaRPr>
          </a:p>
          <a:p>
            <a:pPr marL="914400" lvl="1" indent="-317160">
              <a:lnSpc>
                <a:spcPct val="115000"/>
              </a:lnSpc>
              <a:buClr>
                <a:srgbClr val="595959"/>
              </a:buClr>
              <a:buFont typeface="Open Sans"/>
              <a:buChar char="○"/>
            </a:pPr>
            <a:r>
              <a:rPr lang="en" sz="1400" b="0" strike="noStrike" spc="-1">
                <a:solidFill>
                  <a:srgbClr val="595959"/>
                </a:solidFill>
                <a:latin typeface="Open Sans"/>
                <a:ea typeface="Open Sans"/>
              </a:rPr>
              <a:t>PrixBilletMax = 8</a:t>
            </a:r>
            <a:endParaRPr lang="fr-FR" sz="1400" b="0" strike="noStrike" spc="-1">
              <a:solidFill>
                <a:srgbClr val="000000"/>
              </a:solidFill>
              <a:latin typeface="Arial"/>
            </a:endParaRPr>
          </a:p>
          <a:p>
            <a:pPr marL="914400" lvl="1" indent="-317160">
              <a:lnSpc>
                <a:spcPct val="115000"/>
              </a:lnSpc>
              <a:buClr>
                <a:srgbClr val="595959"/>
              </a:buClr>
              <a:buFont typeface="Open Sans"/>
              <a:buChar char="○"/>
            </a:pPr>
            <a:r>
              <a:rPr lang="en" sz="1400" b="0" strike="noStrike" spc="-1">
                <a:solidFill>
                  <a:srgbClr val="595959"/>
                </a:solidFill>
                <a:latin typeface="Open Sans"/>
                <a:ea typeface="Open Sans"/>
              </a:rPr>
              <a:t>RabaisEnfant = 4</a:t>
            </a:r>
            <a:endParaRPr lang="fr-FR" sz="1400" b="0" strike="noStrike" spc="-1">
              <a:solidFill>
                <a:srgbClr val="000000"/>
              </a:solidFill>
              <a:latin typeface="Arial"/>
            </a:endParaRPr>
          </a:p>
          <a:p>
            <a:pPr marL="914400" lvl="1" indent="-317160">
              <a:lnSpc>
                <a:spcPct val="115000"/>
              </a:lnSpc>
              <a:buClr>
                <a:srgbClr val="595959"/>
              </a:buClr>
              <a:buFont typeface="Open Sans"/>
              <a:buChar char="○"/>
            </a:pPr>
            <a:r>
              <a:rPr lang="en" sz="1400" b="0" strike="noStrike" spc="-1">
                <a:solidFill>
                  <a:srgbClr val="595959"/>
                </a:solidFill>
                <a:latin typeface="Open Sans"/>
                <a:ea typeface="Open Sans"/>
              </a:rPr>
              <a:t>RabaisRetraite = 3</a:t>
            </a:r>
            <a:endParaRPr lang="fr-FR" sz="1400" b="0" strike="noStrike" spc="-1">
              <a:solidFill>
                <a:srgbClr val="000000"/>
              </a:solidFill>
              <a:latin typeface="Arial"/>
            </a:endParaRPr>
          </a:p>
          <a:p>
            <a:pPr>
              <a:lnSpc>
                <a:spcPct val="115000"/>
              </a:lnSpc>
              <a:spcBef>
                <a:spcPts val="1599"/>
              </a:spcBef>
              <a:tabLst>
                <a:tab pos="0" algn="l"/>
              </a:tabLst>
            </a:pPr>
            <a:endParaRPr lang="fr-FR" sz="1400" b="0" strike="noStrike" spc="-1">
              <a:solidFill>
                <a:srgbClr val="000000"/>
              </a:solidFill>
              <a:latin typeface="Arial"/>
            </a:endParaRPr>
          </a:p>
          <a:p>
            <a:pPr>
              <a:lnSpc>
                <a:spcPct val="115000"/>
              </a:lnSpc>
              <a:spcBef>
                <a:spcPts val="1599"/>
              </a:spcBef>
              <a:spcAft>
                <a:spcPts val="1599"/>
              </a:spcAft>
              <a:tabLst>
                <a:tab pos="0" algn="l"/>
              </a:tabLst>
            </a:pPr>
            <a:endParaRPr lang="fr-FR" sz="14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Jeu de tests</a:t>
            </a:r>
            <a:endParaRPr lang="fr-FR" sz="2800" b="0" strike="noStrike" spc="-1">
              <a:solidFill>
                <a:srgbClr val="000000"/>
              </a:solidFill>
              <a:latin typeface="Arial"/>
            </a:endParaRPr>
          </a:p>
        </p:txBody>
      </p:sp>
      <p:graphicFrame>
        <p:nvGraphicFramePr>
          <p:cNvPr id="89" name="Table 2"/>
          <p:cNvGraphicFramePr/>
          <p:nvPr/>
        </p:nvGraphicFramePr>
        <p:xfrm>
          <a:off x="2081880" y="1186200"/>
          <a:ext cx="4980240" cy="4114800"/>
        </p:xfrm>
        <a:graphic>
          <a:graphicData uri="http://schemas.openxmlformats.org/drawingml/2006/table">
            <a:tbl>
              <a:tblPr/>
              <a:tblGrid>
                <a:gridCol w="2489760"/>
                <a:gridCol w="2490480"/>
              </a:tblGrid>
              <a:tr h="358560">
                <a:tc>
                  <a:txBody>
                    <a:bodyPr/>
                    <a:lstStyle/>
                    <a:p>
                      <a:pPr algn="ctr">
                        <a:lnSpc>
                          <a:spcPct val="100000"/>
                        </a:lnSpc>
                        <a:tabLst>
                          <a:tab pos="0" algn="l"/>
                        </a:tabLst>
                      </a:pPr>
                      <a:r>
                        <a:rPr lang="en" sz="2400" b="1" strike="noStrike" spc="-1">
                          <a:solidFill>
                            <a:srgbClr val="000000"/>
                          </a:solidFill>
                          <a:latin typeface="Garamond"/>
                          <a:ea typeface="Garamond"/>
                        </a:rPr>
                        <a:t>Intrants</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0" algn="l"/>
                        </a:tabLst>
                      </a:pPr>
                      <a:r>
                        <a:rPr lang="en" sz="2400" b="1" strike="noStrike" spc="-1">
                          <a:solidFill>
                            <a:srgbClr val="000000"/>
                          </a:solidFill>
                          <a:latin typeface="Garamond"/>
                          <a:ea typeface="Garamond"/>
                        </a:rPr>
                        <a:t>Extrants</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358560">
                <a:tc>
                  <a:txBody>
                    <a:bodyPr/>
                    <a:lstStyle/>
                    <a:p>
                      <a:pPr algn="ctr">
                        <a:lnSpc>
                          <a:spcPct val="100000"/>
                        </a:lnSpc>
                        <a:tabLst>
                          <a:tab pos="0" algn="l"/>
                        </a:tabLst>
                      </a:pPr>
                      <a:r>
                        <a:rPr lang="en" sz="2400" b="1" strike="noStrike" spc="-1">
                          <a:solidFill>
                            <a:srgbClr val="000000"/>
                          </a:solidFill>
                          <a:latin typeface="Garamond"/>
                          <a:ea typeface="Garamond"/>
                        </a:rPr>
                        <a:t>ageClient</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0" algn="l"/>
                        </a:tabLst>
                      </a:pPr>
                      <a:r>
                        <a:rPr lang="en" sz="2400" b="1" strike="noStrike" spc="-1">
                          <a:solidFill>
                            <a:srgbClr val="000000"/>
                          </a:solidFill>
                          <a:latin typeface="Garamond"/>
                          <a:ea typeface="Garamond"/>
                        </a:rPr>
                        <a:t>prixBillet</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355320">
                <a:tc>
                  <a:txBody>
                    <a:bodyPr/>
                    <a:lstStyle/>
                    <a:p>
                      <a:pPr algn="ctr">
                        <a:lnSpc>
                          <a:spcPct val="100000"/>
                        </a:lnSpc>
                        <a:tabLst>
                          <a:tab pos="0" algn="l"/>
                        </a:tabLst>
                      </a:pPr>
                      <a:r>
                        <a:rPr lang="en" sz="2400" b="0" strike="noStrike" spc="-1">
                          <a:solidFill>
                            <a:srgbClr val="000000"/>
                          </a:solidFill>
                          <a:latin typeface="Garamond"/>
                          <a:ea typeface="Garamond"/>
                        </a:rPr>
                        <a:t>5</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0" algn="l"/>
                        </a:tabLst>
                      </a:pPr>
                      <a:r>
                        <a:rPr lang="en" sz="2400" b="0" strike="noStrike" spc="-1">
                          <a:solidFill>
                            <a:srgbClr val="000000"/>
                          </a:solidFill>
                          <a:latin typeface="Garamond"/>
                          <a:ea typeface="Garamond"/>
                        </a:rPr>
                        <a:t>4$</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355320">
                <a:tc>
                  <a:txBody>
                    <a:bodyPr/>
                    <a:lstStyle/>
                    <a:p>
                      <a:pPr algn="ctr">
                        <a:lnSpc>
                          <a:spcPct val="100000"/>
                        </a:lnSpc>
                        <a:tabLst>
                          <a:tab pos="0" algn="l"/>
                        </a:tabLst>
                      </a:pPr>
                      <a:r>
                        <a:rPr lang="en" sz="2400" b="0" strike="noStrike" spc="-1">
                          <a:solidFill>
                            <a:srgbClr val="000000"/>
                          </a:solidFill>
                          <a:latin typeface="Garamond"/>
                          <a:ea typeface="Garamond"/>
                        </a:rPr>
                        <a:t>11</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0" algn="l"/>
                        </a:tabLst>
                      </a:pPr>
                      <a:r>
                        <a:rPr lang="en" sz="2400" b="0" strike="noStrike" spc="-1">
                          <a:solidFill>
                            <a:srgbClr val="000000"/>
                          </a:solidFill>
                          <a:latin typeface="Garamond"/>
                          <a:ea typeface="Garamond"/>
                        </a:rPr>
                        <a:t>4$</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355320">
                <a:tc>
                  <a:txBody>
                    <a:bodyPr/>
                    <a:lstStyle/>
                    <a:p>
                      <a:pPr algn="ctr">
                        <a:lnSpc>
                          <a:spcPct val="100000"/>
                        </a:lnSpc>
                        <a:tabLst>
                          <a:tab pos="0" algn="l"/>
                        </a:tabLst>
                      </a:pPr>
                      <a:r>
                        <a:rPr lang="en" sz="2400" b="0" strike="noStrike" spc="-1">
                          <a:solidFill>
                            <a:srgbClr val="000000"/>
                          </a:solidFill>
                          <a:latin typeface="Garamond"/>
                          <a:ea typeface="Garamond"/>
                        </a:rPr>
                        <a:t>12</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0" algn="l"/>
                        </a:tabLst>
                      </a:pPr>
                      <a:r>
                        <a:rPr lang="en" sz="2400" b="0" strike="noStrike" spc="-1">
                          <a:solidFill>
                            <a:srgbClr val="000000"/>
                          </a:solidFill>
                          <a:latin typeface="Garamond"/>
                          <a:ea typeface="Garamond"/>
                        </a:rPr>
                        <a:t>8$</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355320">
                <a:tc>
                  <a:txBody>
                    <a:bodyPr/>
                    <a:lstStyle/>
                    <a:p>
                      <a:pPr algn="ctr">
                        <a:lnSpc>
                          <a:spcPct val="100000"/>
                        </a:lnSpc>
                        <a:tabLst>
                          <a:tab pos="0" algn="l"/>
                        </a:tabLst>
                      </a:pPr>
                      <a:r>
                        <a:rPr lang="en" sz="2400" b="0" strike="noStrike" spc="-1">
                          <a:solidFill>
                            <a:srgbClr val="000000"/>
                          </a:solidFill>
                          <a:latin typeface="Garamond"/>
                          <a:ea typeface="Garamond"/>
                        </a:rPr>
                        <a:t>30</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0" algn="l"/>
                        </a:tabLst>
                      </a:pPr>
                      <a:r>
                        <a:rPr lang="en" sz="2400" b="0" strike="noStrike" spc="-1">
                          <a:solidFill>
                            <a:srgbClr val="000000"/>
                          </a:solidFill>
                          <a:latin typeface="Garamond"/>
                          <a:ea typeface="Garamond"/>
                        </a:rPr>
                        <a:t>8$</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355320">
                <a:tc>
                  <a:txBody>
                    <a:bodyPr/>
                    <a:lstStyle/>
                    <a:p>
                      <a:pPr algn="ctr">
                        <a:lnSpc>
                          <a:spcPct val="100000"/>
                        </a:lnSpc>
                        <a:tabLst>
                          <a:tab pos="0" algn="l"/>
                        </a:tabLst>
                      </a:pPr>
                      <a:r>
                        <a:rPr lang="en" sz="2400" b="0" strike="noStrike" spc="-1">
                          <a:solidFill>
                            <a:srgbClr val="000000"/>
                          </a:solidFill>
                          <a:latin typeface="Garamond"/>
                          <a:ea typeface="Garamond"/>
                        </a:rPr>
                        <a:t>64</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0" algn="l"/>
                        </a:tabLst>
                      </a:pPr>
                      <a:r>
                        <a:rPr lang="en" sz="2400" b="0" strike="noStrike" spc="-1">
                          <a:solidFill>
                            <a:srgbClr val="000000"/>
                          </a:solidFill>
                          <a:latin typeface="Garamond"/>
                          <a:ea typeface="Garamond"/>
                        </a:rPr>
                        <a:t>8$</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355320">
                <a:tc>
                  <a:txBody>
                    <a:bodyPr/>
                    <a:lstStyle/>
                    <a:p>
                      <a:pPr algn="ctr">
                        <a:lnSpc>
                          <a:spcPct val="100000"/>
                        </a:lnSpc>
                        <a:tabLst>
                          <a:tab pos="0" algn="l"/>
                        </a:tabLst>
                      </a:pPr>
                      <a:r>
                        <a:rPr lang="en" sz="2400" b="0" strike="noStrike" spc="-1">
                          <a:solidFill>
                            <a:srgbClr val="000000"/>
                          </a:solidFill>
                          <a:latin typeface="Garamond"/>
                          <a:ea typeface="Garamond"/>
                        </a:rPr>
                        <a:t>65</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0" algn="l"/>
                        </a:tabLst>
                      </a:pPr>
                      <a:r>
                        <a:rPr lang="en" sz="2400" b="0" strike="noStrike" spc="-1">
                          <a:solidFill>
                            <a:srgbClr val="000000"/>
                          </a:solidFill>
                          <a:latin typeface="Garamond"/>
                          <a:ea typeface="Garamond"/>
                        </a:rPr>
                        <a:t>5$</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r h="355320">
                <a:tc>
                  <a:txBody>
                    <a:bodyPr/>
                    <a:lstStyle/>
                    <a:p>
                      <a:pPr algn="ctr">
                        <a:lnSpc>
                          <a:spcPct val="100000"/>
                        </a:lnSpc>
                        <a:tabLst>
                          <a:tab pos="0" algn="l"/>
                        </a:tabLst>
                      </a:pPr>
                      <a:r>
                        <a:rPr lang="en" sz="2400" b="0" strike="noStrike" spc="-1">
                          <a:solidFill>
                            <a:srgbClr val="000000"/>
                          </a:solidFill>
                          <a:latin typeface="Garamond"/>
                          <a:ea typeface="Garamond"/>
                        </a:rPr>
                        <a:t>90</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tabLst>
                          <a:tab pos="0" algn="l"/>
                        </a:tabLst>
                      </a:pPr>
                      <a:r>
                        <a:rPr lang="en" sz="2400" b="0" strike="noStrike" spc="-1">
                          <a:solidFill>
                            <a:srgbClr val="000000"/>
                          </a:solidFill>
                          <a:latin typeface="Garamond"/>
                          <a:ea typeface="Garamond"/>
                        </a:rPr>
                        <a:t>5$</a:t>
                      </a:r>
                      <a:endParaRPr lang="fr-FR" sz="24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Initialisation…</a:t>
            </a:r>
            <a:r>
              <a:t/>
            </a:r>
            <a:br/>
            <a:r>
              <a:t/>
            </a:r>
            <a:br/>
            <a:endParaRPr lang="fr-FR" sz="2800" b="0" strike="noStrike" spc="-1">
              <a:solidFill>
                <a:srgbClr val="000000"/>
              </a:solidFill>
              <a:latin typeface="Arial"/>
            </a:endParaRPr>
          </a:p>
        </p:txBody>
      </p:sp>
      <p:sp>
        <p:nvSpPr>
          <p:cNvPr id="91" name="CustomShape 2"/>
          <p:cNvSpPr/>
          <p:nvPr/>
        </p:nvSpPr>
        <p:spPr>
          <a:xfrm>
            <a:off x="311760" y="1077480"/>
            <a:ext cx="8408160" cy="367596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800" b="0" strike="noStrike" spc="-1">
                <a:solidFill>
                  <a:srgbClr val="000000"/>
                </a:solidFill>
                <a:latin typeface="Courier New"/>
                <a:ea typeface="Courier New"/>
              </a:rPr>
              <a:t>const int AgeAdo = 12;</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const int AgeRetraite = 65;</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const int PrixBilletMax = 8;</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const int RabaisEnfant = 4;</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const int RabaisRetraite = 3;</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int ageClient;</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int prixBillet;</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ageClient = int.Parse(Console.ReadLine());</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a:t>
            </a:r>
            <a:endParaRPr lang="fr-FR" sz="1800" b="0" strike="noStrike" spc="-1">
              <a:latin typeface="Arial"/>
            </a:endParaRPr>
          </a:p>
          <a:p>
            <a:pPr>
              <a:lnSpc>
                <a:spcPct val="100000"/>
              </a:lnSpc>
              <a:tabLst>
                <a:tab pos="0" algn="l"/>
              </a:tabLst>
            </a:pPr>
            <a:endParaRPr lang="fr-FR"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L'expression logique </a:t>
            </a:r>
            <a:endParaRPr/>
          </a:p>
        </p:txBody>
      </p:sp>
      <p:sp>
        <p:nvSpPr>
          <p:cNvPr id="106" name="Google Shape;106;p26"/>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Appartient à la famille des expressions booléennes</a:t>
            </a:r>
            <a:endParaRPr/>
          </a:p>
          <a:p>
            <a:pPr marL="457200" lvl="0" indent="-342900" algn="l" rtl="0">
              <a:spcBef>
                <a:spcPts val="0"/>
              </a:spcBef>
              <a:spcAft>
                <a:spcPts val="0"/>
              </a:spcAft>
              <a:buSzPts val="1800"/>
              <a:buChar char="●"/>
            </a:pPr>
            <a:r>
              <a:rPr lang="en"/>
              <a:t>Est soit vraie ou fausse lorsqu'elle est évaluée</a:t>
            </a:r>
            <a:endParaRPr/>
          </a:p>
          <a:p>
            <a:pPr marL="457200" lvl="0" indent="-342900" algn="l" rtl="0">
              <a:spcBef>
                <a:spcPts val="0"/>
              </a:spcBef>
              <a:spcAft>
                <a:spcPts val="0"/>
              </a:spcAft>
              <a:buSzPts val="1800"/>
              <a:buChar char="●"/>
            </a:pPr>
            <a:r>
              <a:rPr lang="en"/>
              <a:t>Met en relation deux expressions relationnelles (parfois une seulement)</a:t>
            </a:r>
            <a:endParaRPr/>
          </a:p>
          <a:p>
            <a:pPr marL="914400" lvl="1" indent="-317500" algn="l" rtl="0">
              <a:spcBef>
                <a:spcPts val="0"/>
              </a:spcBef>
              <a:spcAft>
                <a:spcPts val="0"/>
              </a:spcAft>
              <a:buSzPts val="1400"/>
              <a:buChar char="○"/>
            </a:pPr>
            <a:r>
              <a:rPr lang="en"/>
              <a:t>Rappel qu'une expression relationnelle peut mettre en relation deux expressions arithmétiques. Par exemple:</a:t>
            </a:r>
            <a:br>
              <a:rPr lang="en"/>
            </a:br>
            <a:r>
              <a:rPr lang="en" sz="1600">
                <a:latin typeface="Courier New"/>
                <a:ea typeface="Courier New"/>
                <a:cs typeface="Courier New"/>
                <a:sym typeface="Courier New"/>
              </a:rPr>
              <a:t>ageClient &gt;= AgeAdulte  </a:t>
            </a:r>
            <a:endParaRPr/>
          </a:p>
          <a:p>
            <a:pPr marL="457200" lvl="0" indent="-342900" algn="l" rtl="0">
              <a:spcBef>
                <a:spcPts val="0"/>
              </a:spcBef>
              <a:spcAft>
                <a:spcPts val="0"/>
              </a:spcAft>
              <a:buSzPts val="1800"/>
              <a:buChar char="●"/>
            </a:pPr>
            <a:r>
              <a:rPr lang="en"/>
              <a:t>Exemples d'expressions logiques : </a:t>
            </a:r>
            <a:endParaRPr/>
          </a:p>
          <a:p>
            <a:pPr marL="914400" lvl="1" indent="-317500" algn="l" rtl="0">
              <a:spcBef>
                <a:spcPts val="0"/>
              </a:spcBef>
              <a:spcAft>
                <a:spcPts val="0"/>
              </a:spcAft>
              <a:buSzPts val="1400"/>
              <a:buChar char="○"/>
            </a:pPr>
            <a:r>
              <a:rPr lang="en">
                <a:latin typeface="Courier New"/>
                <a:ea typeface="Courier New"/>
                <a:cs typeface="Courier New"/>
                <a:sym typeface="Courier New"/>
              </a:rPr>
              <a:t>(age &gt;= AgeAdulte) </a:t>
            </a:r>
            <a:r>
              <a:rPr lang="en" b="1">
                <a:latin typeface="Courier New"/>
                <a:ea typeface="Courier New"/>
                <a:cs typeface="Courier New"/>
                <a:sym typeface="Courier New"/>
              </a:rPr>
              <a:t>&amp;&amp;</a:t>
            </a:r>
            <a:r>
              <a:rPr lang="en">
                <a:latin typeface="Courier New"/>
                <a:ea typeface="Courier New"/>
                <a:cs typeface="Courier New"/>
                <a:sym typeface="Courier New"/>
              </a:rPr>
              <a:t> (age &lt; AgeRetraite)</a:t>
            </a:r>
            <a:endParaRPr>
              <a:latin typeface="Courier New"/>
              <a:ea typeface="Courier New"/>
              <a:cs typeface="Courier New"/>
              <a:sym typeface="Courier New"/>
            </a:endParaRPr>
          </a:p>
          <a:p>
            <a:pPr marL="914400" lvl="1" indent="-317500" algn="l" rtl="0">
              <a:spcBef>
                <a:spcPts val="0"/>
              </a:spcBef>
              <a:spcAft>
                <a:spcPts val="0"/>
              </a:spcAft>
              <a:buSzPts val="1400"/>
              <a:buChar char="○"/>
            </a:pPr>
            <a:r>
              <a:rPr lang="en">
                <a:latin typeface="Courier New"/>
                <a:ea typeface="Courier New"/>
                <a:cs typeface="Courier New"/>
                <a:sym typeface="Courier New"/>
              </a:rPr>
              <a:t>(age &lt; AgeAdulte) </a:t>
            </a:r>
            <a:r>
              <a:rPr lang="en" b="1">
                <a:latin typeface="Courier New"/>
                <a:ea typeface="Courier New"/>
                <a:cs typeface="Courier New"/>
                <a:sym typeface="Courier New"/>
              </a:rPr>
              <a:t>||</a:t>
            </a:r>
            <a:r>
              <a:rPr lang="en">
                <a:latin typeface="Courier New"/>
                <a:ea typeface="Courier New"/>
                <a:cs typeface="Courier New"/>
                <a:sym typeface="Courier New"/>
              </a:rPr>
              <a:t> (age &gt;= AgeRetraite)</a:t>
            </a:r>
            <a:endParaRPr>
              <a:latin typeface="Courier New"/>
              <a:ea typeface="Courier New"/>
              <a:cs typeface="Courier New"/>
              <a:sym typeface="Courier New"/>
            </a:endParaRPr>
          </a:p>
          <a:p>
            <a:pPr marL="914400" lvl="1" indent="-317500" algn="l" rtl="0">
              <a:spcBef>
                <a:spcPts val="0"/>
              </a:spcBef>
              <a:spcAft>
                <a:spcPts val="0"/>
              </a:spcAft>
              <a:buSzPts val="1400"/>
              <a:buChar char="○"/>
            </a:pPr>
            <a:r>
              <a:rPr lang="en" b="1">
                <a:latin typeface="Courier New"/>
                <a:ea typeface="Courier New"/>
                <a:cs typeface="Courier New"/>
                <a:sym typeface="Courier New"/>
              </a:rPr>
              <a:t>!</a:t>
            </a:r>
            <a:r>
              <a:rPr lang="en">
                <a:latin typeface="Courier New"/>
                <a:ea typeface="Courier New"/>
                <a:cs typeface="Courier New"/>
                <a:sym typeface="Courier New"/>
              </a:rPr>
              <a:t>(age &lt; AgeAdulte)</a:t>
            </a:r>
            <a:endParaRPr>
              <a:latin typeface="Courier New"/>
              <a:ea typeface="Courier New"/>
              <a:cs typeface="Courier New"/>
              <a:sym typeface="Courier New"/>
            </a:endParaRPr>
          </a:p>
          <a:p>
            <a:pPr marL="457200" lvl="0" indent="-342900" algn="l" rtl="0">
              <a:spcBef>
                <a:spcPts val="0"/>
              </a:spcBef>
              <a:spcAft>
                <a:spcPts val="0"/>
              </a:spcAft>
              <a:buSzPts val="1800"/>
              <a:buChar char="●"/>
            </a:pPr>
            <a:r>
              <a:rPr lang="en"/>
              <a:t>Notez qu'il y a toujours des espaces autour des opérateurs !</a:t>
            </a:r>
            <a:endParaRPr/>
          </a:p>
          <a:p>
            <a:pPr marL="0" lvl="0" indent="457200" algn="l" rtl="0">
              <a:spcBef>
                <a:spcPts val="1600"/>
              </a:spcBef>
              <a:spcAft>
                <a:spcPts val="0"/>
              </a:spcAft>
              <a:buNone/>
            </a:pPr>
            <a:endParaRPr/>
          </a:p>
          <a:p>
            <a:pPr marL="914400" lvl="0" indent="0" algn="l" rtl="0">
              <a:spcBef>
                <a:spcPts val="0"/>
              </a:spcBef>
              <a:spcAft>
                <a:spcPts val="1600"/>
              </a:spcAft>
              <a:buNone/>
            </a:pPr>
            <a:endParaRPr/>
          </a:p>
        </p:txBody>
      </p:sp>
    </p:spTree>
    <p:extLst>
      <p:ext uri="{BB962C8B-B14F-4D97-AF65-F5344CB8AC3E}">
        <p14:creationId xmlns:p14="http://schemas.microsoft.com/office/powerpoint/2010/main" val="1464933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Forme imbriquée et variantes</a:t>
            </a:r>
            <a:endParaRPr lang="fr-FR" sz="2800" b="0" strike="noStrike" spc="-1">
              <a:solidFill>
                <a:srgbClr val="000000"/>
              </a:solidFill>
              <a:latin typeface="Arial"/>
            </a:endParaRPr>
          </a:p>
        </p:txBody>
      </p:sp>
      <p:sp>
        <p:nvSpPr>
          <p:cNvPr id="93" name="CustomShape 2"/>
          <p:cNvSpPr/>
          <p:nvPr/>
        </p:nvSpPr>
        <p:spPr>
          <a:xfrm>
            <a:off x="311760" y="1146240"/>
            <a:ext cx="8520120" cy="362988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if (ageClient &lt; AgeAdo)</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prixBillet = PrixBilletMax - RabaisEnfant;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else</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if (ageClient &gt;= AgeRetraite)</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prixBillet = PrixBilletMax - RabaisRetraite;</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else</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prixBillet = PrixBilletMax;</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  }</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endParaRPr lang="fr-FR" sz="1400" b="0" strike="noStrike" spc="-1">
              <a:latin typeface="Arial"/>
            </a:endParaRPr>
          </a:p>
          <a:p>
            <a:pPr>
              <a:lnSpc>
                <a:spcPct val="100000"/>
              </a:lnSpc>
              <a:tabLst>
                <a:tab pos="0" algn="l"/>
              </a:tabLst>
            </a:pPr>
            <a:endParaRPr lang="fr-FR"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Forme empilée et variantes</a:t>
            </a:r>
            <a:endParaRPr lang="fr-FR" sz="2800" b="0" strike="noStrike" spc="-1">
              <a:solidFill>
                <a:srgbClr val="000000"/>
              </a:solidFill>
              <a:latin typeface="Arial"/>
            </a:endParaRPr>
          </a:p>
        </p:txBody>
      </p:sp>
      <p:sp>
        <p:nvSpPr>
          <p:cNvPr id="95" name="CustomShape 2"/>
          <p:cNvSpPr/>
          <p:nvPr/>
        </p:nvSpPr>
        <p:spPr>
          <a:xfrm>
            <a:off x="311760" y="1161720"/>
            <a:ext cx="8520120" cy="367596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a:lnSpc>
                <a:spcPct val="100000"/>
              </a:lnSpc>
              <a:tabLst>
                <a:tab pos="0" algn="l"/>
              </a:tabLst>
            </a:pPr>
            <a:r>
              <a:rPr lang="en" sz="1800" b="0" strike="noStrike" spc="-1">
                <a:solidFill>
                  <a:srgbClr val="000000"/>
                </a:solidFill>
                <a:latin typeface="Courier New"/>
                <a:ea typeface="Courier New"/>
              </a:rPr>
              <a:t>…</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prixBillet = PrixBilletMax;</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if(ageClient &lt; AgeAdo)</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   prixBillet = PrixBillet - RabaisEnfant;</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a:t>
            </a:r>
            <a:r>
              <a:t/>
            </a:r>
            <a:b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if(ageClient &gt;= AgeRetraite)</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   prixBillet = PrixBillet - RabaisRetraite;</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a:t>
            </a:r>
            <a:endParaRPr lang="fr-FR" sz="1800" b="0" strike="noStrike" spc="-1">
              <a:latin typeface="Arial"/>
            </a:endParaRPr>
          </a:p>
          <a:p>
            <a:pPr>
              <a:lnSpc>
                <a:spcPct val="100000"/>
              </a:lnSpc>
              <a:tabLst>
                <a:tab pos="0" algn="l"/>
              </a:tabLst>
            </a:pPr>
            <a:r>
              <a:rPr lang="en" sz="1800" b="0" strike="noStrike" spc="-1">
                <a:solidFill>
                  <a:srgbClr val="000000"/>
                </a:solidFill>
                <a:latin typeface="Courier New"/>
                <a:ea typeface="Courier New"/>
              </a:rPr>
              <a:t>…</a:t>
            </a:r>
            <a:endParaRPr lang="fr-FR" sz="1800" b="0" strike="noStrike" spc="-1">
              <a:latin typeface="Arial"/>
            </a:endParaRPr>
          </a:p>
          <a:p>
            <a:pPr>
              <a:lnSpc>
                <a:spcPct val="100000"/>
              </a:lnSpc>
              <a:tabLst>
                <a:tab pos="0" algn="l"/>
              </a:tabLst>
            </a:pPr>
            <a:endParaRPr lang="fr-FR"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600" b="0" strike="noStrike" spc="-1">
                <a:solidFill>
                  <a:srgbClr val="000000"/>
                </a:solidFill>
                <a:latin typeface="Open Sans"/>
                <a:ea typeface="Open Sans"/>
              </a:rPr>
              <a:t>Est-ce que la forme empilée est toujours la meilleure?</a:t>
            </a:r>
            <a:endParaRPr lang="fr-FR" sz="2600" b="0" strike="noStrike" spc="-1">
              <a:solidFill>
                <a:srgbClr val="000000"/>
              </a:solidFill>
              <a:latin typeface="Arial"/>
            </a:endParaRPr>
          </a:p>
        </p:txBody>
      </p:sp>
      <p:sp>
        <p:nvSpPr>
          <p:cNvPr id="97" name="TextShape 2"/>
          <p:cNvSpPr txBox="1"/>
          <p:nvPr/>
        </p:nvSpPr>
        <p:spPr>
          <a:xfrm>
            <a:off x="311760" y="1152360"/>
            <a:ext cx="8520120" cy="3416040"/>
          </a:xfrm>
          <a:prstGeom prst="rect">
            <a:avLst/>
          </a:prstGeom>
          <a:noFill/>
          <a:ln>
            <a:noFill/>
          </a:ln>
        </p:spPr>
        <p:txBody>
          <a:bodyPr tIns="91440" bIns="91440">
            <a:noAutofit/>
          </a:bodyPr>
          <a:lstStyle/>
          <a:p>
            <a:pPr marL="457200" indent="-380520">
              <a:lnSpc>
                <a:spcPct val="115000"/>
              </a:lnSpc>
              <a:buClr>
                <a:srgbClr val="595959"/>
              </a:buClr>
              <a:buFont typeface="Open Sans"/>
              <a:buChar char="●"/>
            </a:pPr>
            <a:r>
              <a:rPr lang="en" sz="2400" b="0" strike="noStrike" spc="-1">
                <a:solidFill>
                  <a:srgbClr val="595959"/>
                </a:solidFill>
                <a:latin typeface="Open Sans"/>
                <a:ea typeface="Open Sans"/>
              </a:rPr>
              <a:t>Le prix normal du billet est de 10$ pour les clients âgés de moins de 18 ans et de 16$ s’il est âgé de 18 ans et plus. </a:t>
            </a:r>
            <a:endParaRPr lang="fr-FR" sz="2400" b="0" strike="noStrike" spc="-1">
              <a:solidFill>
                <a:srgbClr val="000000"/>
              </a:solidFill>
              <a:latin typeface="Arial"/>
            </a:endParaRPr>
          </a:p>
          <a:p>
            <a:pPr marL="457200" indent="-380520">
              <a:lnSpc>
                <a:spcPct val="115000"/>
              </a:lnSpc>
              <a:buClr>
                <a:srgbClr val="595959"/>
              </a:buClr>
              <a:buFont typeface="Open Sans"/>
              <a:buChar char="●"/>
            </a:pPr>
            <a:r>
              <a:rPr lang="en" sz="2400" b="0" strike="noStrike" spc="-1">
                <a:solidFill>
                  <a:srgbClr val="595959"/>
                </a:solidFill>
                <a:latin typeface="Open Sans"/>
                <a:ea typeface="Open Sans"/>
              </a:rPr>
              <a:t>De plus, un étudiant paie 6$ s’il est âgé de moins de 18 ans et 9$ s’il est âgé de 18 ans et plus.</a:t>
            </a:r>
            <a:endParaRPr lang="fr-FR" sz="2400" b="0" strike="noStrike" spc="-1">
              <a:solidFill>
                <a:srgbClr val="000000"/>
              </a:solidFill>
              <a:latin typeface="Arial"/>
            </a:endParaRPr>
          </a:p>
          <a:p>
            <a:pPr>
              <a:lnSpc>
                <a:spcPct val="115000"/>
              </a:lnSpc>
              <a:spcBef>
                <a:spcPts val="1599"/>
              </a:spcBef>
              <a:tabLst>
                <a:tab pos="0" algn="l"/>
              </a:tabLst>
            </a:pPr>
            <a:endParaRPr lang="fr-FR" sz="2400" b="0" strike="noStrike" spc="-1">
              <a:solidFill>
                <a:srgbClr val="000000"/>
              </a:solidFill>
              <a:latin typeface="Arial"/>
            </a:endParaRPr>
          </a:p>
          <a:p>
            <a:pPr>
              <a:lnSpc>
                <a:spcPct val="115000"/>
              </a:lnSpc>
              <a:spcBef>
                <a:spcPts val="1599"/>
              </a:spcBef>
              <a:spcAft>
                <a:spcPts val="1599"/>
              </a:spcAft>
              <a:tabLst>
                <a:tab pos="0" algn="l"/>
              </a:tabLst>
            </a:pPr>
            <a:endParaRPr lang="fr-FR" sz="24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Else if</a:t>
            </a:r>
            <a:endParaRPr lang="fr-FR" sz="2800" b="0" strike="noStrike" spc="-1">
              <a:solidFill>
                <a:srgbClr val="000000"/>
              </a:solidFill>
              <a:latin typeface="Arial"/>
            </a:endParaRPr>
          </a:p>
        </p:txBody>
      </p:sp>
      <p:sp>
        <p:nvSpPr>
          <p:cNvPr id="99" name="CustomShape 2"/>
          <p:cNvSpPr/>
          <p:nvPr/>
        </p:nvSpPr>
        <p:spPr>
          <a:xfrm>
            <a:off x="311760" y="1140120"/>
            <a:ext cx="8520120" cy="387324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marL="457200" indent="-317160">
              <a:lnSpc>
                <a:spcPct val="100000"/>
              </a:lnSpc>
              <a:buClr>
                <a:srgbClr val="000000"/>
              </a:buClr>
              <a:buFont typeface="Open Sans"/>
              <a:buChar char="●"/>
            </a:pPr>
            <a:r>
              <a:rPr lang="en" sz="1400" b="1" strike="noStrike" spc="-1">
                <a:solidFill>
                  <a:srgbClr val="000000"/>
                </a:solidFill>
                <a:latin typeface="Open Sans"/>
                <a:ea typeface="Open Sans"/>
              </a:rPr>
              <a:t>On peut remplacer les alternatives imbriquées suivantes:</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if(choix == 1)</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	</a:t>
            </a:r>
            <a:r>
              <a:t/>
            </a:r>
            <a:br/>
            <a:r>
              <a:rPr lang="en" sz="1400" b="0" strike="noStrike" spc="-1">
                <a:solidFill>
                  <a:srgbClr val="000000"/>
                </a:solidFill>
                <a:latin typeface="Courier New"/>
                <a:ea typeface="Courier New"/>
              </a:rPr>
              <a:t>	// instructions pour le choix 1</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else if(choix == 2)</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	</a:t>
            </a:r>
            <a:endParaRPr lang="fr-FR" sz="1400" b="0" strike="noStrike" spc="-1">
              <a:latin typeface="Arial"/>
            </a:endParaRPr>
          </a:p>
          <a:p>
            <a:pPr marL="457200" indent="457200">
              <a:lnSpc>
                <a:spcPct val="100000"/>
              </a:lnSpc>
              <a:tabLst>
                <a:tab pos="0" algn="l"/>
              </a:tabLst>
            </a:pPr>
            <a:r>
              <a:rPr lang="en" sz="1400" b="0" strike="noStrike" spc="-1">
                <a:solidFill>
                  <a:srgbClr val="000000"/>
                </a:solidFill>
                <a:latin typeface="Courier New"/>
                <a:ea typeface="Courier New"/>
              </a:rPr>
              <a:t>// instructions pour le choix 2</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else if(choix == 3)</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 </a:t>
            </a:r>
            <a:endParaRPr lang="fr-FR" sz="1400" b="0" strike="noStrike" spc="-1">
              <a:latin typeface="Arial"/>
            </a:endParaRPr>
          </a:p>
          <a:p>
            <a:pPr marL="457200" indent="457200">
              <a:lnSpc>
                <a:spcPct val="100000"/>
              </a:lnSpc>
              <a:tabLst>
                <a:tab pos="0" algn="l"/>
              </a:tabLst>
            </a:pPr>
            <a:r>
              <a:rPr lang="en" sz="1400" b="0" strike="noStrike" spc="-1">
                <a:solidFill>
                  <a:srgbClr val="000000"/>
                </a:solidFill>
                <a:latin typeface="Courier New"/>
                <a:ea typeface="Courier New"/>
              </a:rPr>
              <a:t>// instructions pour le choix 3</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else</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 </a:t>
            </a:r>
            <a:endParaRPr lang="fr-FR" sz="1400" b="0" strike="noStrike" spc="-1">
              <a:latin typeface="Arial"/>
            </a:endParaRPr>
          </a:p>
          <a:p>
            <a:pPr marL="457200" indent="457200">
              <a:lnSpc>
                <a:spcPct val="100000"/>
              </a:lnSpc>
              <a:tabLst>
                <a:tab pos="0" algn="l"/>
              </a:tabLst>
            </a:pPr>
            <a:r>
              <a:rPr lang="en" sz="1400" b="0" strike="noStrike" spc="-1">
                <a:solidFill>
                  <a:srgbClr val="000000"/>
                </a:solidFill>
                <a:latin typeface="Courier New"/>
                <a:ea typeface="Courier New"/>
              </a:rPr>
              <a:t>// Erreur</a:t>
            </a:r>
            <a:endParaRPr lang="fr-FR" sz="1400" b="0" strike="noStrike" spc="-1">
              <a:latin typeface="Arial"/>
            </a:endParaRPr>
          </a:p>
          <a:p>
            <a:pPr marL="457200">
              <a:lnSpc>
                <a:spcPct val="100000"/>
              </a:lnSpc>
              <a:tabLst>
                <a:tab pos="0" algn="l"/>
              </a:tabLst>
            </a:pPr>
            <a:r>
              <a:rPr lang="en" sz="1400" b="0" strike="noStrike" spc="-1">
                <a:solidFill>
                  <a:srgbClr val="000000"/>
                </a:solidFill>
                <a:latin typeface="Courier New"/>
                <a:ea typeface="Courier New"/>
              </a:rPr>
              <a:t>}</a:t>
            </a:r>
            <a:endParaRPr lang="fr-FR" sz="1400" b="0" strike="noStrike" spc="-1">
              <a:latin typeface="Arial"/>
            </a:endParaRPr>
          </a:p>
          <a:p>
            <a:pPr>
              <a:lnSpc>
                <a:spcPct val="100000"/>
              </a:lnSpc>
              <a:tabLst>
                <a:tab pos="0" algn="l"/>
              </a:tabLst>
            </a:pPr>
            <a:r>
              <a:rPr lang="en" sz="1400" b="0" strike="noStrike" spc="-1">
                <a:solidFill>
                  <a:srgbClr val="000000"/>
                </a:solidFill>
                <a:latin typeface="Arial"/>
                <a:ea typeface="Arial"/>
              </a:rPr>
              <a:t> </a:t>
            </a:r>
            <a:endParaRPr lang="fr-FR" sz="1400" b="0" strike="noStrike" spc="-1">
              <a:latin typeface="Arial"/>
            </a:endParaRPr>
          </a:p>
          <a:p>
            <a:pPr>
              <a:lnSpc>
                <a:spcPct val="100000"/>
              </a:lnSpc>
              <a:tabLst>
                <a:tab pos="0" algn="l"/>
              </a:tabLst>
            </a:pPr>
            <a:endParaRPr lang="fr-FR"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311760" y="444960"/>
            <a:ext cx="8520120" cy="572400"/>
          </a:xfrm>
          <a:prstGeom prst="rect">
            <a:avLst/>
          </a:prstGeom>
          <a:noFill/>
          <a:ln>
            <a:noFill/>
          </a:ln>
        </p:spPr>
        <p:txBody>
          <a:bodyPr tIns="91440" bIns="91440">
            <a:noAutofit/>
          </a:bodyPr>
          <a:lstStyle/>
          <a:p>
            <a:pPr>
              <a:lnSpc>
                <a:spcPct val="100000"/>
              </a:lnSpc>
              <a:tabLst>
                <a:tab pos="0" algn="l"/>
              </a:tabLst>
            </a:pPr>
            <a:r>
              <a:rPr lang="en" sz="2800" b="0" strike="noStrike" spc="-1">
                <a:solidFill>
                  <a:srgbClr val="000000"/>
                </a:solidFill>
                <a:latin typeface="Open Sans"/>
                <a:ea typeface="Open Sans"/>
              </a:rPr>
              <a:t>Le switch (alternative à l'utilisation des else if)</a:t>
            </a:r>
            <a:endParaRPr lang="fr-FR" sz="2800" b="0" strike="noStrike" spc="-1">
              <a:solidFill>
                <a:srgbClr val="000000"/>
              </a:solidFill>
              <a:latin typeface="Arial"/>
            </a:endParaRPr>
          </a:p>
        </p:txBody>
      </p:sp>
      <p:sp>
        <p:nvSpPr>
          <p:cNvPr id="101" name="CustomShape 2"/>
          <p:cNvSpPr/>
          <p:nvPr/>
        </p:nvSpPr>
        <p:spPr>
          <a:xfrm>
            <a:off x="321120" y="1184760"/>
            <a:ext cx="8520120" cy="3492360"/>
          </a:xfrm>
          <a:prstGeom prst="rect">
            <a:avLst/>
          </a:prstGeom>
          <a:noFill/>
          <a:ln>
            <a:noFill/>
          </a:ln>
        </p:spPr>
        <p:style>
          <a:lnRef idx="0">
            <a:scrgbClr r="0" g="0" b="0"/>
          </a:lnRef>
          <a:fillRef idx="0">
            <a:scrgbClr r="0" g="0" b="0"/>
          </a:fillRef>
          <a:effectRef idx="0">
            <a:scrgbClr r="0" g="0" b="0"/>
          </a:effectRef>
          <a:fontRef idx="minor"/>
        </p:style>
        <p:txBody>
          <a:bodyPr tIns="91440" bIns="91440">
            <a:noAutofit/>
          </a:bodyPr>
          <a:lstStyle/>
          <a:p>
            <a:pPr marL="457200" indent="-323640">
              <a:lnSpc>
                <a:spcPct val="100000"/>
              </a:lnSpc>
              <a:buClr>
                <a:srgbClr val="000000"/>
              </a:buClr>
              <a:buFont typeface="Open Sans"/>
              <a:buChar char="●"/>
            </a:pPr>
            <a:r>
              <a:rPr lang="en" sz="1500" b="1" strike="noStrike" spc="-1">
                <a:solidFill>
                  <a:srgbClr val="000000"/>
                </a:solidFill>
                <a:latin typeface="Open Sans"/>
                <a:ea typeface="Open Sans"/>
              </a:rPr>
              <a:t>Par:</a:t>
            </a:r>
            <a:endParaRPr lang="fr-FR" sz="1500" b="0" strike="noStrike" spc="-1">
              <a:latin typeface="Arial"/>
            </a:endParaRPr>
          </a:p>
          <a:p>
            <a:pPr marL="457200">
              <a:lnSpc>
                <a:spcPct val="100000"/>
              </a:lnSpc>
              <a:tabLst>
                <a:tab pos="0" algn="l"/>
              </a:tabLst>
            </a:pPr>
            <a:r>
              <a:rPr lang="en" sz="1300" b="0" strike="noStrike" spc="-1">
                <a:solidFill>
                  <a:srgbClr val="000000"/>
                </a:solidFill>
                <a:latin typeface="Courier New"/>
                <a:ea typeface="Courier New"/>
              </a:rPr>
              <a:t>switch(Choix)</a:t>
            </a:r>
            <a:endParaRPr lang="fr-FR" sz="1300" b="0" strike="noStrike" spc="-1">
              <a:latin typeface="Arial"/>
            </a:endParaRPr>
          </a:p>
          <a:p>
            <a:pPr marL="457200">
              <a:lnSpc>
                <a:spcPct val="100000"/>
              </a:lnSpc>
              <a:tabLst>
                <a:tab pos="0" algn="l"/>
              </a:tabLst>
            </a:pPr>
            <a:r>
              <a:rPr lang="en" sz="1300" b="0" strike="noStrike" spc="-1">
                <a:solidFill>
                  <a:srgbClr val="000000"/>
                </a:solidFill>
                <a:latin typeface="Courier New"/>
                <a:ea typeface="Courier New"/>
              </a:rPr>
              <a:t>{</a:t>
            </a:r>
            <a:endParaRPr lang="fr-FR" sz="1300" b="0" strike="noStrike" spc="-1">
              <a:latin typeface="Arial"/>
            </a:endParaRPr>
          </a:p>
          <a:p>
            <a:pPr marL="914400">
              <a:lnSpc>
                <a:spcPct val="100000"/>
              </a:lnSpc>
              <a:tabLst>
                <a:tab pos="0" algn="l"/>
              </a:tabLst>
            </a:pPr>
            <a:r>
              <a:rPr lang="en" sz="1300" b="0" strike="noStrike" spc="-1">
                <a:solidFill>
                  <a:srgbClr val="000000"/>
                </a:solidFill>
                <a:latin typeface="Courier New"/>
                <a:ea typeface="Courier New"/>
              </a:rPr>
              <a:t>case 1: </a:t>
            </a:r>
            <a:endParaRPr lang="fr-FR" sz="1300" b="0" strike="noStrike" spc="-1">
              <a:latin typeface="Arial"/>
            </a:endParaRPr>
          </a:p>
          <a:p>
            <a:pPr marL="914400">
              <a:lnSpc>
                <a:spcPct val="100000"/>
              </a:lnSpc>
              <a:tabLst>
                <a:tab pos="0" algn="l"/>
              </a:tabLst>
            </a:pPr>
            <a:r>
              <a:rPr lang="en" sz="1300" b="0" strike="noStrike" spc="-1">
                <a:solidFill>
                  <a:srgbClr val="000000"/>
                </a:solidFill>
                <a:latin typeface="Courier New"/>
                <a:ea typeface="Courier New"/>
              </a:rPr>
              <a:t>    // instructions pour le choix 1</a:t>
            </a:r>
            <a:endParaRPr lang="fr-FR" sz="1300" b="0" strike="noStrike" spc="-1">
              <a:latin typeface="Arial"/>
            </a:endParaRPr>
          </a:p>
          <a:p>
            <a:pPr marL="914400" indent="457200">
              <a:lnSpc>
                <a:spcPct val="100000"/>
              </a:lnSpc>
              <a:tabLst>
                <a:tab pos="0" algn="l"/>
              </a:tabLst>
            </a:pPr>
            <a:r>
              <a:rPr lang="en" sz="1300" b="0" strike="noStrike" spc="-1">
                <a:solidFill>
                  <a:srgbClr val="000000"/>
                </a:solidFill>
                <a:latin typeface="Courier New"/>
                <a:ea typeface="Courier New"/>
              </a:rPr>
              <a:t>break;</a:t>
            </a:r>
            <a:endParaRPr lang="fr-FR" sz="1300" b="0" strike="noStrike" spc="-1">
              <a:latin typeface="Arial"/>
            </a:endParaRPr>
          </a:p>
          <a:p>
            <a:pPr marL="914400">
              <a:lnSpc>
                <a:spcPct val="100000"/>
              </a:lnSpc>
              <a:tabLst>
                <a:tab pos="0" algn="l"/>
              </a:tabLst>
            </a:pPr>
            <a:r>
              <a:rPr lang="en" sz="1300" b="0" strike="noStrike" spc="-1">
                <a:solidFill>
                  <a:srgbClr val="000000"/>
                </a:solidFill>
                <a:latin typeface="Courier New"/>
                <a:ea typeface="Courier New"/>
              </a:rPr>
              <a:t>case 2: </a:t>
            </a:r>
            <a:endParaRPr lang="fr-FR" sz="1300" b="0" strike="noStrike" spc="-1">
              <a:latin typeface="Arial"/>
            </a:endParaRPr>
          </a:p>
          <a:p>
            <a:pPr marL="914400">
              <a:lnSpc>
                <a:spcPct val="100000"/>
              </a:lnSpc>
              <a:tabLst>
                <a:tab pos="0" algn="l"/>
              </a:tabLst>
            </a:pPr>
            <a:r>
              <a:rPr lang="en" sz="1300" b="0" strike="noStrike" spc="-1">
                <a:solidFill>
                  <a:srgbClr val="000000"/>
                </a:solidFill>
                <a:latin typeface="Courier New"/>
                <a:ea typeface="Courier New"/>
              </a:rPr>
              <a:t>     // instructions pour le choix 2</a:t>
            </a:r>
            <a:endParaRPr lang="fr-FR" sz="1300" b="0" strike="noStrike" spc="-1">
              <a:latin typeface="Arial"/>
            </a:endParaRPr>
          </a:p>
          <a:p>
            <a:pPr marL="914400" indent="457200">
              <a:lnSpc>
                <a:spcPct val="100000"/>
              </a:lnSpc>
              <a:tabLst>
                <a:tab pos="0" algn="l"/>
              </a:tabLst>
            </a:pPr>
            <a:r>
              <a:rPr lang="en" sz="1300" b="0" strike="noStrike" spc="-1">
                <a:solidFill>
                  <a:srgbClr val="000000"/>
                </a:solidFill>
                <a:latin typeface="Courier New"/>
                <a:ea typeface="Courier New"/>
              </a:rPr>
              <a:t>break;</a:t>
            </a:r>
            <a:endParaRPr lang="fr-FR" sz="1300" b="0" strike="noStrike" spc="-1">
              <a:latin typeface="Arial"/>
            </a:endParaRPr>
          </a:p>
          <a:p>
            <a:pPr marL="914400">
              <a:lnSpc>
                <a:spcPct val="100000"/>
              </a:lnSpc>
              <a:tabLst>
                <a:tab pos="0" algn="l"/>
              </a:tabLst>
            </a:pPr>
            <a:r>
              <a:rPr lang="en" sz="1300" b="0" strike="noStrike" spc="-1">
                <a:solidFill>
                  <a:srgbClr val="000000"/>
                </a:solidFill>
                <a:latin typeface="Courier New"/>
                <a:ea typeface="Courier New"/>
              </a:rPr>
              <a:t>case 3: </a:t>
            </a:r>
            <a:endParaRPr lang="fr-FR" sz="1300" b="0" strike="noStrike" spc="-1">
              <a:latin typeface="Arial"/>
            </a:endParaRPr>
          </a:p>
          <a:p>
            <a:pPr marL="914400">
              <a:lnSpc>
                <a:spcPct val="100000"/>
              </a:lnSpc>
              <a:tabLst>
                <a:tab pos="0" algn="l"/>
              </a:tabLst>
            </a:pPr>
            <a:r>
              <a:rPr lang="en" sz="1300" b="0" strike="noStrike" spc="-1">
                <a:solidFill>
                  <a:srgbClr val="000000"/>
                </a:solidFill>
                <a:latin typeface="Courier New"/>
                <a:ea typeface="Courier New"/>
              </a:rPr>
              <a:t>     // instructions pour le choix 3</a:t>
            </a:r>
            <a:endParaRPr lang="fr-FR" sz="1300" b="0" strike="noStrike" spc="-1">
              <a:latin typeface="Arial"/>
            </a:endParaRPr>
          </a:p>
          <a:p>
            <a:pPr marL="914400">
              <a:lnSpc>
                <a:spcPct val="100000"/>
              </a:lnSpc>
              <a:tabLst>
                <a:tab pos="0" algn="l"/>
              </a:tabLst>
            </a:pPr>
            <a:r>
              <a:rPr lang="en" sz="1300" b="0" strike="noStrike" spc="-1">
                <a:solidFill>
                  <a:srgbClr val="000000"/>
                </a:solidFill>
                <a:latin typeface="Courier New"/>
                <a:ea typeface="Courier New"/>
              </a:rPr>
              <a:t>	break;</a:t>
            </a:r>
            <a:endParaRPr lang="fr-FR" sz="1300" b="0" strike="noStrike" spc="-1">
              <a:latin typeface="Arial"/>
            </a:endParaRPr>
          </a:p>
          <a:p>
            <a:pPr marL="914400">
              <a:lnSpc>
                <a:spcPct val="100000"/>
              </a:lnSpc>
              <a:tabLst>
                <a:tab pos="0" algn="l"/>
              </a:tabLst>
            </a:pPr>
            <a:r>
              <a:rPr lang="en" sz="1300" b="0" strike="noStrike" spc="-1">
                <a:solidFill>
                  <a:srgbClr val="000000"/>
                </a:solidFill>
                <a:latin typeface="Courier New"/>
                <a:ea typeface="Courier New"/>
              </a:rPr>
              <a:t>default: </a:t>
            </a:r>
            <a:endParaRPr lang="fr-FR" sz="1300" b="0" strike="noStrike" spc="-1">
              <a:latin typeface="Arial"/>
            </a:endParaRPr>
          </a:p>
          <a:p>
            <a:pPr marL="914400">
              <a:lnSpc>
                <a:spcPct val="100000"/>
              </a:lnSpc>
              <a:tabLst>
                <a:tab pos="0" algn="l"/>
              </a:tabLst>
            </a:pPr>
            <a:r>
              <a:rPr lang="en" sz="1300" b="0" strike="noStrike" spc="-1">
                <a:solidFill>
                  <a:srgbClr val="000000"/>
                </a:solidFill>
                <a:latin typeface="Courier New"/>
                <a:ea typeface="Courier New"/>
              </a:rPr>
              <a:t>     // Rentrez ici s'il ne rentre pas ailleurs</a:t>
            </a:r>
            <a:endParaRPr lang="fr-FR" sz="1300" b="0" strike="noStrike" spc="-1">
              <a:latin typeface="Arial"/>
            </a:endParaRPr>
          </a:p>
          <a:p>
            <a:pPr marL="914400" indent="457200">
              <a:lnSpc>
                <a:spcPct val="100000"/>
              </a:lnSpc>
              <a:tabLst>
                <a:tab pos="0" algn="l"/>
              </a:tabLst>
            </a:pPr>
            <a:r>
              <a:rPr lang="en" sz="1300" b="0" strike="noStrike" spc="-1">
                <a:solidFill>
                  <a:srgbClr val="000000"/>
                </a:solidFill>
                <a:latin typeface="Courier New"/>
                <a:ea typeface="Courier New"/>
              </a:rPr>
              <a:t>break; </a:t>
            </a:r>
            <a:endParaRPr lang="fr-FR" sz="1300" b="0" strike="noStrike" spc="-1">
              <a:latin typeface="Arial"/>
            </a:endParaRPr>
          </a:p>
          <a:p>
            <a:pPr marL="457200">
              <a:lnSpc>
                <a:spcPct val="100000"/>
              </a:lnSpc>
              <a:tabLst>
                <a:tab pos="0" algn="l"/>
              </a:tabLst>
            </a:pPr>
            <a:r>
              <a:rPr lang="en" sz="1300" b="0" strike="noStrike" spc="-1">
                <a:solidFill>
                  <a:srgbClr val="000000"/>
                </a:solidFill>
                <a:latin typeface="Courier New"/>
                <a:ea typeface="Courier New"/>
              </a:rPr>
              <a:t>}</a:t>
            </a:r>
            <a:endParaRPr lang="fr-FR" sz="1300" b="0" strike="noStrike" spc="-1">
              <a:latin typeface="Arial"/>
            </a:endParaRPr>
          </a:p>
          <a:p>
            <a:pPr>
              <a:lnSpc>
                <a:spcPct val="100000"/>
              </a:lnSpc>
              <a:tabLst>
                <a:tab pos="0" algn="l"/>
              </a:tabLst>
            </a:pPr>
            <a:endParaRPr lang="fr-FR" sz="1300" b="0" strike="noStrike" spc="-1">
              <a:latin typeface="Arial"/>
            </a:endParaRPr>
          </a:p>
          <a:p>
            <a:pPr>
              <a:lnSpc>
                <a:spcPct val="100000"/>
              </a:lnSpc>
              <a:tabLst>
                <a:tab pos="0" algn="l"/>
              </a:tabLst>
            </a:pPr>
            <a:endParaRPr lang="fr-FR" sz="13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L’opérateur logique ET ( &amp;&amp; ) </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graphicFrame>
        <p:nvGraphicFramePr>
          <p:cNvPr id="112" name="Google Shape;112;p27"/>
          <p:cNvGraphicFramePr/>
          <p:nvPr>
            <p:extLst>
              <p:ext uri="{D42A27DB-BD31-4B8C-83A1-F6EECF244321}">
                <p14:modId xmlns:p14="http://schemas.microsoft.com/office/powerpoint/2010/main" val="1221112915"/>
              </p:ext>
            </p:extLst>
          </p:nvPr>
        </p:nvGraphicFramePr>
        <p:xfrm>
          <a:off x="1240334" y="1193862"/>
          <a:ext cx="6347000" cy="3532125"/>
        </p:xfrm>
        <a:graphic>
          <a:graphicData uri="http://schemas.openxmlformats.org/drawingml/2006/table">
            <a:tbl>
              <a:tblPr>
                <a:noFill/>
              </a:tblPr>
              <a:tblGrid>
                <a:gridCol w="1978800">
                  <a:extLst>
                    <a:ext uri="{9D8B030D-6E8A-4147-A177-3AD203B41FA5}">
                      <a16:colId xmlns:a16="http://schemas.microsoft.com/office/drawing/2014/main" xmlns="" val="20000"/>
                    </a:ext>
                  </a:extLst>
                </a:gridCol>
                <a:gridCol w="1978800">
                  <a:extLst>
                    <a:ext uri="{9D8B030D-6E8A-4147-A177-3AD203B41FA5}">
                      <a16:colId xmlns:a16="http://schemas.microsoft.com/office/drawing/2014/main" xmlns="" val="20001"/>
                    </a:ext>
                  </a:extLst>
                </a:gridCol>
                <a:gridCol w="2389400">
                  <a:extLst>
                    <a:ext uri="{9D8B030D-6E8A-4147-A177-3AD203B41FA5}">
                      <a16:colId xmlns:a16="http://schemas.microsoft.com/office/drawing/2014/main" xmlns="" val="20002"/>
                    </a:ext>
                  </a:extLst>
                </a:gridCol>
              </a:tblGrid>
              <a:tr h="706425">
                <a:tc>
                  <a:txBody>
                    <a:bodyPr/>
                    <a:lstStyle/>
                    <a:p>
                      <a:pPr marL="0" marR="0" lvl="0" indent="0" algn="ctr" rtl="0">
                        <a:spcBef>
                          <a:spcPts val="0"/>
                        </a:spcBef>
                        <a:spcAft>
                          <a:spcPts val="0"/>
                        </a:spcAft>
                        <a:buNone/>
                      </a:pPr>
                      <a:r>
                        <a:rPr lang="fr-CA" sz="3600" b="1" u="none" strike="noStrike" cap="none" dirty="0" smtClean="0">
                          <a:latin typeface="Garamond"/>
                          <a:sym typeface="Garamond"/>
                        </a:rPr>
                        <a:t>C</a:t>
                      </a:r>
                      <a:r>
                        <a:rPr lang="en" sz="3600" b="1" u="none" strike="noStrike" cap="none" baseline="0" dirty="0" smtClean="0">
                          <a:latin typeface="Garamond"/>
                          <a:sym typeface="Garamond"/>
                        </a:rPr>
                        <a:t> 1</a:t>
                      </a:r>
                      <a:endParaRPr dirty="0"/>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b="1" u="none" strike="noStrike" cap="none" dirty="0" smtClean="0">
                          <a:latin typeface="Garamond"/>
                          <a:ea typeface="Garamond"/>
                          <a:cs typeface="Garamond"/>
                          <a:sym typeface="Garamond"/>
                        </a:rPr>
                        <a:t>C2</a:t>
                      </a:r>
                      <a:endParaRPr dirty="0"/>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fr-CA" sz="3600" b="1" u="none" strike="noStrike" cap="none" dirty="0" smtClean="0">
                          <a:latin typeface="Garamond"/>
                          <a:ea typeface="Garamond"/>
                          <a:cs typeface="Garamond"/>
                          <a:sym typeface="Garamond"/>
                        </a:rPr>
                        <a:t>C</a:t>
                      </a:r>
                      <a:r>
                        <a:rPr lang="en" sz="3600" b="1" u="none" strike="noStrike" cap="none" dirty="0" smtClean="0">
                          <a:latin typeface="Garamond"/>
                          <a:ea typeface="Garamond"/>
                          <a:cs typeface="Garamond"/>
                          <a:sym typeface="Garamond"/>
                        </a:rPr>
                        <a:t>1 </a:t>
                      </a:r>
                      <a:r>
                        <a:rPr lang="en" sz="3600" b="1" u="none" strike="noStrike" cap="none" dirty="0">
                          <a:latin typeface="Garamond"/>
                          <a:ea typeface="Garamond"/>
                          <a:cs typeface="Garamond"/>
                          <a:sym typeface="Garamond"/>
                        </a:rPr>
                        <a:t>&amp;&amp; </a:t>
                      </a:r>
                      <a:r>
                        <a:rPr lang="en" sz="3600" b="1" u="none" strike="noStrike" cap="none" dirty="0" smtClean="0">
                          <a:latin typeface="Garamond"/>
                          <a:ea typeface="Garamond"/>
                          <a:cs typeface="Garamond"/>
                          <a:sym typeface="Garamond"/>
                        </a:rPr>
                        <a:t>C2</a:t>
                      </a:r>
                      <a:endParaRPr dirty="0"/>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0"/>
                  </a:ext>
                </a:extLst>
              </a:tr>
              <a:tr h="706425">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1"/>
                  </a:ext>
                </a:extLst>
              </a:tr>
              <a:tr h="706425">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2"/>
                  </a:ext>
                </a:extLst>
              </a:tr>
              <a:tr h="706425">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3"/>
                  </a:ext>
                </a:extLst>
              </a:tr>
              <a:tr h="706425">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097593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L’opérateur logique OU ( || )</a:t>
            </a:r>
            <a:endParaRPr/>
          </a:p>
        </p:txBody>
      </p:sp>
      <p:graphicFrame>
        <p:nvGraphicFramePr>
          <p:cNvPr id="118" name="Google Shape;118;p28"/>
          <p:cNvGraphicFramePr/>
          <p:nvPr>
            <p:extLst>
              <p:ext uri="{D42A27DB-BD31-4B8C-83A1-F6EECF244321}">
                <p14:modId xmlns:p14="http://schemas.microsoft.com/office/powerpoint/2010/main" val="3061598533"/>
              </p:ext>
            </p:extLst>
          </p:nvPr>
        </p:nvGraphicFramePr>
        <p:xfrm>
          <a:off x="1004361" y="1208561"/>
          <a:ext cx="6992450" cy="3496250"/>
        </p:xfrm>
        <a:graphic>
          <a:graphicData uri="http://schemas.openxmlformats.org/drawingml/2006/table">
            <a:tbl>
              <a:tblPr>
                <a:noFill/>
              </a:tblPr>
              <a:tblGrid>
                <a:gridCol w="2180025">
                  <a:extLst>
                    <a:ext uri="{9D8B030D-6E8A-4147-A177-3AD203B41FA5}">
                      <a16:colId xmlns:a16="http://schemas.microsoft.com/office/drawing/2014/main" xmlns="" val="20000"/>
                    </a:ext>
                  </a:extLst>
                </a:gridCol>
                <a:gridCol w="2180025">
                  <a:extLst>
                    <a:ext uri="{9D8B030D-6E8A-4147-A177-3AD203B41FA5}">
                      <a16:colId xmlns:a16="http://schemas.microsoft.com/office/drawing/2014/main" xmlns="" val="20001"/>
                    </a:ext>
                  </a:extLst>
                </a:gridCol>
                <a:gridCol w="2632400">
                  <a:extLst>
                    <a:ext uri="{9D8B030D-6E8A-4147-A177-3AD203B41FA5}">
                      <a16:colId xmlns:a16="http://schemas.microsoft.com/office/drawing/2014/main" xmlns="" val="20002"/>
                    </a:ext>
                  </a:extLst>
                </a:gridCol>
              </a:tblGrid>
              <a:tr h="699250">
                <a:tc>
                  <a:txBody>
                    <a:bodyPr/>
                    <a:lstStyle/>
                    <a:p>
                      <a:pPr marL="0" marR="0" lvl="0" indent="0" algn="ctr" rtl="0">
                        <a:spcBef>
                          <a:spcPts val="0"/>
                        </a:spcBef>
                        <a:spcAft>
                          <a:spcPts val="0"/>
                        </a:spcAft>
                        <a:buNone/>
                      </a:pPr>
                      <a:r>
                        <a:rPr lang="en" sz="3600" b="1" u="none" strike="noStrike" cap="none" dirty="0" smtClean="0">
                          <a:latin typeface="Garamond"/>
                          <a:sym typeface="Garamond"/>
                        </a:rPr>
                        <a:t>C1</a:t>
                      </a:r>
                      <a:endParaRPr dirty="0"/>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b="1" u="none" strike="noStrike" cap="none" dirty="0" smtClean="0">
                          <a:latin typeface="Garamond"/>
                          <a:sym typeface="Garamond"/>
                        </a:rPr>
                        <a:t>C2</a:t>
                      </a:r>
                      <a:endParaRPr dirty="0"/>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b="1" u="none" strike="noStrike" cap="none" dirty="0" smtClean="0">
                          <a:latin typeface="Garamond"/>
                          <a:ea typeface="Garamond"/>
                          <a:cs typeface="Garamond"/>
                          <a:sym typeface="Garamond"/>
                        </a:rPr>
                        <a:t>C1 </a:t>
                      </a:r>
                      <a:r>
                        <a:rPr lang="en" sz="3600" b="1" u="none" strike="noStrike" cap="none" dirty="0">
                          <a:latin typeface="Garamond"/>
                          <a:ea typeface="Garamond"/>
                          <a:cs typeface="Garamond"/>
                          <a:sym typeface="Garamond"/>
                        </a:rPr>
                        <a:t>|| </a:t>
                      </a:r>
                      <a:r>
                        <a:rPr lang="en" sz="3600" b="1" u="none" strike="noStrike" cap="none" dirty="0" smtClean="0">
                          <a:latin typeface="Garamond"/>
                          <a:ea typeface="Garamond"/>
                          <a:cs typeface="Garamond"/>
                          <a:sym typeface="Garamond"/>
                        </a:rPr>
                        <a:t>C2</a:t>
                      </a:r>
                      <a:endParaRPr dirty="0"/>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0"/>
                  </a:ext>
                </a:extLst>
              </a:tr>
              <a:tr h="699250">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1"/>
                  </a:ext>
                </a:extLst>
              </a:tr>
              <a:tr h="699250">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2"/>
                  </a:ext>
                </a:extLst>
              </a:tr>
              <a:tr h="699250">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3"/>
                  </a:ext>
                </a:extLst>
              </a:tr>
              <a:tr h="699250">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1270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nchor="ctr">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83336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L’opérateur logique NON ( ! )</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graphicFrame>
        <p:nvGraphicFramePr>
          <p:cNvPr id="124" name="Google Shape;124;p29"/>
          <p:cNvGraphicFramePr/>
          <p:nvPr>
            <p:extLst>
              <p:ext uri="{D42A27DB-BD31-4B8C-83A1-F6EECF244321}">
                <p14:modId xmlns:p14="http://schemas.microsoft.com/office/powerpoint/2010/main" val="944878904"/>
              </p:ext>
            </p:extLst>
          </p:nvPr>
        </p:nvGraphicFramePr>
        <p:xfrm>
          <a:off x="1012045" y="1320525"/>
          <a:ext cx="6406300" cy="3120600"/>
        </p:xfrm>
        <a:graphic>
          <a:graphicData uri="http://schemas.openxmlformats.org/drawingml/2006/table">
            <a:tbl>
              <a:tblPr>
                <a:noFill/>
              </a:tblPr>
              <a:tblGrid>
                <a:gridCol w="3203150">
                  <a:extLst>
                    <a:ext uri="{9D8B030D-6E8A-4147-A177-3AD203B41FA5}">
                      <a16:colId xmlns:a16="http://schemas.microsoft.com/office/drawing/2014/main" xmlns="" val="20000"/>
                    </a:ext>
                  </a:extLst>
                </a:gridCol>
                <a:gridCol w="3203150">
                  <a:extLst>
                    <a:ext uri="{9D8B030D-6E8A-4147-A177-3AD203B41FA5}">
                      <a16:colId xmlns:a16="http://schemas.microsoft.com/office/drawing/2014/main" xmlns="" val="20001"/>
                    </a:ext>
                  </a:extLst>
                </a:gridCol>
              </a:tblGrid>
              <a:tr h="1040200">
                <a:tc>
                  <a:txBody>
                    <a:bodyPr/>
                    <a:lstStyle/>
                    <a:p>
                      <a:pPr marL="0" marR="0" lvl="0" indent="0" algn="ctr" rtl="0">
                        <a:spcBef>
                          <a:spcPts val="0"/>
                        </a:spcBef>
                        <a:spcAft>
                          <a:spcPts val="0"/>
                        </a:spcAft>
                        <a:buNone/>
                      </a:pPr>
                      <a:r>
                        <a:rPr lang="en" sz="3600" b="1" u="none" strike="noStrike" cap="none" dirty="0" smtClean="0">
                          <a:latin typeface="Garamond"/>
                          <a:sym typeface="Garamond"/>
                        </a:rPr>
                        <a:t>C1</a:t>
                      </a:r>
                      <a:endParaRPr dirty="0"/>
                    </a:p>
                  </a:txBody>
                  <a:tcPr marL="67950" marR="67950" marT="0" marB="0">
                    <a:lnL w="1905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b="1" u="none" strike="noStrike" cap="none" dirty="0">
                          <a:latin typeface="Garamond"/>
                          <a:ea typeface="Garamond"/>
                          <a:cs typeface="Garamond"/>
                          <a:sym typeface="Garamond"/>
                        </a:rPr>
                        <a:t>! </a:t>
                      </a:r>
                      <a:r>
                        <a:rPr lang="en" sz="3600" b="1" u="none" strike="noStrike" cap="none" dirty="0" smtClean="0">
                          <a:latin typeface="Garamond"/>
                          <a:ea typeface="Garamond"/>
                          <a:cs typeface="Garamond"/>
                          <a:sym typeface="Garamond"/>
                        </a:rPr>
                        <a:t>C1</a:t>
                      </a:r>
                      <a:endParaRPr dirty="0"/>
                    </a:p>
                  </a:txBody>
                  <a:tcPr marL="67950" marR="67950" marT="0" marB="0">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0"/>
                  </a:ext>
                </a:extLst>
              </a:tr>
              <a:tr h="1040200">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lnL w="1905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1"/>
                  </a:ext>
                </a:extLst>
              </a:tr>
              <a:tr h="1040200">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Faux</a:t>
                      </a:r>
                      <a:endParaRPr/>
                    </a:p>
                  </a:txBody>
                  <a:tcPr marL="67950" marR="67950" marT="0" marB="0">
                    <a:lnL w="19050" cap="flat" cmpd="sng">
                      <a:solidFill>
                        <a:srgbClr val="000000"/>
                      </a:solidFill>
                      <a:prstDash val="solid"/>
                      <a:round/>
                      <a:headEnd type="none" w="sm" len="sm"/>
                      <a:tailEnd type="none" w="sm" len="sm"/>
                    </a:lnL>
                    <a:lnR w="762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u="none" strike="noStrike" cap="none">
                          <a:latin typeface="Garamond"/>
                          <a:ea typeface="Garamond"/>
                          <a:cs typeface="Garamond"/>
                          <a:sym typeface="Garamond"/>
                        </a:rPr>
                        <a:t>Vrai</a:t>
                      </a:r>
                      <a:endParaRPr/>
                    </a:p>
                  </a:txBody>
                  <a:tcPr marL="67950" marR="67950" marT="0" marB="0">
                    <a:lnL w="762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97283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Opérateurs logiques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graphicFrame>
        <p:nvGraphicFramePr>
          <p:cNvPr id="130" name="Google Shape;130;p30"/>
          <p:cNvGraphicFramePr/>
          <p:nvPr/>
        </p:nvGraphicFramePr>
        <p:xfrm>
          <a:off x="865424" y="1078233"/>
          <a:ext cx="6939250" cy="3926525"/>
        </p:xfrm>
        <a:graphic>
          <a:graphicData uri="http://schemas.openxmlformats.org/drawingml/2006/table">
            <a:tbl>
              <a:tblPr>
                <a:noFill/>
              </a:tblPr>
              <a:tblGrid>
                <a:gridCol w="1164525">
                  <a:extLst>
                    <a:ext uri="{9D8B030D-6E8A-4147-A177-3AD203B41FA5}">
                      <a16:colId xmlns:a16="http://schemas.microsoft.com/office/drawing/2014/main" xmlns="" val="20000"/>
                    </a:ext>
                  </a:extLst>
                </a:gridCol>
                <a:gridCol w="1811875">
                  <a:extLst>
                    <a:ext uri="{9D8B030D-6E8A-4147-A177-3AD203B41FA5}">
                      <a16:colId xmlns:a16="http://schemas.microsoft.com/office/drawing/2014/main" xmlns="" val="20001"/>
                    </a:ext>
                  </a:extLst>
                </a:gridCol>
                <a:gridCol w="727075">
                  <a:extLst>
                    <a:ext uri="{9D8B030D-6E8A-4147-A177-3AD203B41FA5}">
                      <a16:colId xmlns:a16="http://schemas.microsoft.com/office/drawing/2014/main" xmlns="" val="20002"/>
                    </a:ext>
                  </a:extLst>
                </a:gridCol>
                <a:gridCol w="1878175">
                  <a:extLst>
                    <a:ext uri="{9D8B030D-6E8A-4147-A177-3AD203B41FA5}">
                      <a16:colId xmlns:a16="http://schemas.microsoft.com/office/drawing/2014/main" xmlns="" val="20003"/>
                    </a:ext>
                  </a:extLst>
                </a:gridCol>
                <a:gridCol w="1357600">
                  <a:extLst>
                    <a:ext uri="{9D8B030D-6E8A-4147-A177-3AD203B41FA5}">
                      <a16:colId xmlns:a16="http://schemas.microsoft.com/office/drawing/2014/main" xmlns="" val="20004"/>
                    </a:ext>
                  </a:extLst>
                </a:gridCol>
              </a:tblGrid>
              <a:tr h="831000">
                <a:tc rowSpan="2">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Priorité</a:t>
                      </a:r>
                      <a:endParaRPr sz="1400" u="none" strike="noStrike" cap="none">
                        <a:latin typeface="Garamond"/>
                        <a:ea typeface="Garamond"/>
                        <a:cs typeface="Garamond"/>
                        <a:sym typeface="Garamond"/>
                      </a:endParaRPr>
                    </a:p>
                  </a:txBody>
                  <a:tcPr marL="19050" marR="190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Opérateur</a:t>
                      </a:r>
                      <a:endParaRPr sz="1400"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fr-FR"/>
                    </a:p>
                  </a:txBody>
                  <a:tcPr/>
                </a:tc>
                <a:tc rowSpan="2">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Associativité</a:t>
                      </a:r>
                      <a:endParaRPr sz="1400"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2">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Opérateur</a:t>
                      </a:r>
                      <a:endParaRPr sz="1400"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0"/>
                  </a:ext>
                </a:extLst>
              </a:tr>
              <a:tr h="1238225">
                <a:tc vMerge="1">
                  <a:txBody>
                    <a:bodyPr/>
                    <a:lstStyle/>
                    <a:p>
                      <a:endParaRPr lang="fr-FR"/>
                    </a:p>
                  </a:txBody>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Pseudocode</a:t>
                      </a:r>
                      <a:endParaRPr sz="1400"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C</a:t>
                      </a:r>
                      <a:r>
                        <a:rPr lang="en" sz="2400" b="1">
                          <a:latin typeface="Garamond"/>
                          <a:ea typeface="Garamond"/>
                          <a:cs typeface="Garamond"/>
                          <a:sym typeface="Garamond"/>
                        </a:rPr>
                        <a:t>#</a:t>
                      </a:r>
                      <a:endParaRPr sz="1400"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xmlns="" val="10001"/>
                  </a:ext>
                </a:extLst>
              </a:tr>
              <a:tr h="619100">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1</a:t>
                      </a:r>
                      <a:endParaRPr sz="1400" u="none" strike="noStrike" cap="none">
                        <a:latin typeface="Garamond"/>
                        <a:ea typeface="Garamond"/>
                        <a:cs typeface="Garamond"/>
                        <a:sym typeface="Garamond"/>
                      </a:endParaRPr>
                    </a:p>
                  </a:txBody>
                  <a:tcPr marL="19050" marR="190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NON</a:t>
                      </a:r>
                      <a:endParaRPr sz="2400" b="1"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a:t>
                      </a:r>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a:t>
                      </a:r>
                      <a:endParaRPr sz="2400" b="1"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Unaire</a:t>
                      </a:r>
                      <a:endParaRPr/>
                    </a:p>
                  </a:txBody>
                  <a:tcPr marL="19050" marR="190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2"/>
                  </a:ext>
                </a:extLst>
              </a:tr>
              <a:tr h="619100">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2</a:t>
                      </a:r>
                      <a:endParaRPr sz="1400" u="none" strike="noStrike" cap="none">
                        <a:latin typeface="Garamond"/>
                        <a:ea typeface="Garamond"/>
                        <a:cs typeface="Garamond"/>
                        <a:sym typeface="Garamond"/>
                      </a:endParaRPr>
                    </a:p>
                  </a:txBody>
                  <a:tcPr marL="19050" marR="190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ET</a:t>
                      </a:r>
                      <a:endParaRPr sz="2400" b="1"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&amp;&amp;</a:t>
                      </a:r>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a:t>
                      </a:r>
                      <a:endParaRPr sz="2400" b="1"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Binaire</a:t>
                      </a:r>
                      <a:endParaRPr/>
                    </a:p>
                  </a:txBody>
                  <a:tcPr marL="19050" marR="190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3"/>
                  </a:ext>
                </a:extLst>
              </a:tr>
              <a:tr h="619100">
                <a:tc>
                  <a:txBody>
                    <a:bodyPr/>
                    <a:lstStyle/>
                    <a:p>
                      <a:pPr marL="0" marR="0" lvl="0" indent="0" algn="ctr" rtl="0">
                        <a:spcBef>
                          <a:spcPts val="0"/>
                        </a:spcBef>
                        <a:spcAft>
                          <a:spcPts val="0"/>
                        </a:spcAft>
                        <a:buNone/>
                      </a:pPr>
                      <a:r>
                        <a:rPr lang="en" sz="2400" b="1">
                          <a:latin typeface="Garamond"/>
                          <a:ea typeface="Garamond"/>
                          <a:cs typeface="Garamond"/>
                          <a:sym typeface="Garamond"/>
                        </a:rPr>
                        <a:t>3</a:t>
                      </a:r>
                      <a:endParaRPr sz="1400" u="none" strike="noStrike" cap="none">
                        <a:latin typeface="Garamond"/>
                        <a:ea typeface="Garamond"/>
                        <a:cs typeface="Garamond"/>
                        <a:sym typeface="Garamond"/>
                      </a:endParaRPr>
                    </a:p>
                  </a:txBody>
                  <a:tcPr marL="19050" marR="190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OU</a:t>
                      </a:r>
                      <a:endParaRPr sz="2400" b="1"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a:t>
                      </a:r>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a:t>
                      </a:r>
                      <a:endParaRPr sz="2400" b="1" u="none" strike="noStrike" cap="none">
                        <a:latin typeface="Garamond"/>
                        <a:ea typeface="Garamond"/>
                        <a:cs typeface="Garamond"/>
                        <a:sym typeface="Garamond"/>
                      </a:endParaRPr>
                    </a:p>
                  </a:txBody>
                  <a:tcPr marL="19050" marR="190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Binaire</a:t>
                      </a:r>
                      <a:endParaRPr/>
                    </a:p>
                  </a:txBody>
                  <a:tcPr marL="19050" marR="190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4"/>
                  </a:ext>
                </a:extLst>
              </a:tr>
            </a:tbl>
          </a:graphicData>
        </a:graphic>
      </p:graphicFrame>
      <p:pic>
        <p:nvPicPr>
          <p:cNvPr id="131" name="Google Shape;131;p30" descr="http://t2.gstatic.com/images?q=tbn:ANd9GcQPbid6jJf0jp-RNlac3JftsZD30d5iHaQgM8Z4dezjrtASsadfwA"/>
          <p:cNvPicPr preferRelativeResize="0"/>
          <p:nvPr/>
        </p:nvPicPr>
        <p:blipFill rotWithShape="1">
          <a:blip r:embed="rId3">
            <a:alphaModFix/>
          </a:blip>
          <a:srcRect/>
          <a:stretch/>
        </p:blipFill>
        <p:spPr>
          <a:xfrm>
            <a:off x="7441738" y="0"/>
            <a:ext cx="1702321" cy="1664291"/>
          </a:xfrm>
          <a:prstGeom prst="rect">
            <a:avLst/>
          </a:prstGeom>
          <a:noFill/>
          <a:ln>
            <a:noFill/>
          </a:ln>
        </p:spPr>
      </p:pic>
      <p:sp>
        <p:nvSpPr>
          <p:cNvPr id="132" name="Google Shape;132;p30"/>
          <p:cNvSpPr/>
          <p:nvPr/>
        </p:nvSpPr>
        <p:spPr>
          <a:xfrm>
            <a:off x="7441650" y="1473959"/>
            <a:ext cx="1702500" cy="517800"/>
          </a:xfrm>
          <a:prstGeom prst="wave">
            <a:avLst>
              <a:gd name="adj1" fmla="val 12500"/>
              <a:gd name="adj2" fmla="val 0"/>
            </a:avLst>
          </a:prstGeom>
          <a:solidFill>
            <a:srgbClr val="00CCFF"/>
          </a:solidFill>
          <a:ln w="12700"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Arial"/>
              <a:buNone/>
            </a:pPr>
            <a:r>
              <a:rPr lang="en" sz="2400" b="0" i="0" u="none" strike="noStrike" cap="none">
                <a:solidFill>
                  <a:srgbClr val="FFFFFF"/>
                </a:solidFill>
                <a:latin typeface="Arial"/>
                <a:ea typeface="Arial"/>
                <a:cs typeface="Arial"/>
                <a:sym typeface="Arial"/>
              </a:rPr>
              <a:t>N.E.O!</a:t>
            </a:r>
            <a:endParaRPr sz="2400" b="0" i="0" u="none" strike="noStrike" cap="none">
              <a:solidFill>
                <a:srgbClr val="FFFFFF"/>
              </a:solidFill>
              <a:latin typeface="Arial"/>
              <a:ea typeface="Arial"/>
              <a:cs typeface="Arial"/>
              <a:sym typeface="Arial"/>
            </a:endParaRPr>
          </a:p>
        </p:txBody>
      </p:sp>
    </p:spTree>
    <p:extLst>
      <p:ext uri="{BB962C8B-B14F-4D97-AF65-F5344CB8AC3E}">
        <p14:creationId xmlns:p14="http://schemas.microsoft.com/office/powerpoint/2010/main" val="34735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Exercice 1</a:t>
            </a:r>
            <a:endParaRPr/>
          </a:p>
        </p:txBody>
      </p:sp>
      <p:sp>
        <p:nvSpPr>
          <p:cNvPr id="138" name="Google Shape;138;p31"/>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(12 &gt; 8) &amp;&amp; (14 &lt; 12)</a:t>
            </a:r>
            <a:endParaRPr/>
          </a:p>
          <a:p>
            <a:pPr marL="457200" lvl="0" indent="-342900" algn="l" rtl="0">
              <a:spcBef>
                <a:spcPts val="0"/>
              </a:spcBef>
              <a:spcAft>
                <a:spcPts val="0"/>
              </a:spcAft>
              <a:buSzPts val="1800"/>
              <a:buAutoNum type="arabicPeriod"/>
            </a:pPr>
            <a:r>
              <a:rPr lang="en"/>
              <a:t>(12 &gt; 8) &amp;&amp; ! (14 &lt; 12)</a:t>
            </a:r>
            <a:endParaRPr/>
          </a:p>
          <a:p>
            <a:pPr marL="457200" lvl="0" indent="-342900" algn="l" rtl="0">
              <a:spcBef>
                <a:spcPts val="0"/>
              </a:spcBef>
              <a:spcAft>
                <a:spcPts val="0"/>
              </a:spcAft>
              <a:buSzPts val="1800"/>
              <a:buAutoNum type="arabicPeriod"/>
            </a:pPr>
            <a:r>
              <a:rPr lang="en"/>
              <a:t>! ((12 &gt; 8) &amp;&amp; (14 &lt; 12))</a:t>
            </a:r>
            <a:endParaRPr/>
          </a:p>
          <a:p>
            <a:pPr marL="457200" lvl="0" indent="-342900" algn="l" rtl="0">
              <a:spcBef>
                <a:spcPts val="0"/>
              </a:spcBef>
              <a:spcAft>
                <a:spcPts val="0"/>
              </a:spcAft>
              <a:buSzPts val="1800"/>
              <a:buAutoNum type="arabicPeriod"/>
            </a:pPr>
            <a:r>
              <a:rPr lang="en"/>
              <a:t>(3 &lt;= 3) || (12 &gt; 8) &amp;&amp; (14 &lt; 12) </a:t>
            </a:r>
            <a:endParaRPr/>
          </a:p>
          <a:p>
            <a:pPr marL="457200" lvl="0" indent="-342900" algn="l" rtl="0">
              <a:spcBef>
                <a:spcPts val="0"/>
              </a:spcBef>
              <a:spcAft>
                <a:spcPts val="0"/>
              </a:spcAft>
              <a:buSzPts val="1800"/>
              <a:buAutoNum type="arabicPeriod"/>
            </a:pPr>
            <a:r>
              <a:rPr lang="en"/>
              <a:t>(12 &gt; 8) &amp;&amp; (14 &lt; 12) || ! (3 &lt;= 3)</a:t>
            </a:r>
            <a:endParaRPr/>
          </a:p>
          <a:p>
            <a:pPr marL="457200" lvl="0" indent="-342900" algn="l" rtl="0">
              <a:spcBef>
                <a:spcPts val="0"/>
              </a:spcBef>
              <a:spcAft>
                <a:spcPts val="0"/>
              </a:spcAft>
              <a:buSzPts val="1800"/>
              <a:buAutoNum type="arabicPeriod"/>
            </a:pPr>
            <a:r>
              <a:rPr lang="en"/>
              <a:t>(12 &gt; 8) &amp;&amp; ! (14 &lt; 12) || ! (3 &lt;= 3)</a:t>
            </a:r>
            <a:endParaRPr/>
          </a:p>
          <a:p>
            <a:pPr marL="457200" lvl="0" indent="-342900" algn="l" rtl="0">
              <a:spcBef>
                <a:spcPts val="0"/>
              </a:spcBef>
              <a:spcAft>
                <a:spcPts val="0"/>
              </a:spcAft>
              <a:buSzPts val="1800"/>
              <a:buAutoNum type="arabicPeriod"/>
            </a:pPr>
            <a:r>
              <a:rPr lang="en"/>
              <a:t>!(!(12 &gt; 8) &amp;&amp; ! (14 &lt; 12) || ! (3 &lt;= 3))</a:t>
            </a:r>
            <a:endParaRPr/>
          </a:p>
        </p:txBody>
      </p:sp>
    </p:spTree>
    <p:extLst>
      <p:ext uri="{BB962C8B-B14F-4D97-AF65-F5344CB8AC3E}">
        <p14:creationId xmlns:p14="http://schemas.microsoft.com/office/powerpoint/2010/main" val="227776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a:t>Exercice 2 - Quand une expression sera-t-elle vraie ?</a:t>
            </a:r>
            <a:endParaRPr sz="2400"/>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
        <p:nvSpPr>
          <p:cNvPr id="144" name="Google Shape;144;p32"/>
          <p:cNvSpPr txBox="1">
            <a:spLocks noGrp="1"/>
          </p:cNvSpPr>
          <p:nvPr>
            <p:ph type="body" idx="4294967295"/>
          </p:nvPr>
        </p:nvSpPr>
        <p:spPr>
          <a:xfrm>
            <a:off x="311700" y="1152475"/>
            <a:ext cx="8520600" cy="3813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arenR"/>
            </a:pPr>
            <a:r>
              <a:rPr lang="en" dirty="0" smtClean="0"/>
              <a:t>C1</a:t>
            </a:r>
            <a:r>
              <a:rPr lang="en" dirty="0" smtClean="0"/>
              <a:t> </a:t>
            </a:r>
            <a:r>
              <a:rPr lang="en" dirty="0"/>
              <a:t>|| </a:t>
            </a:r>
            <a:r>
              <a:rPr lang="en" dirty="0" smtClean="0"/>
              <a:t>C2</a:t>
            </a:r>
            <a:endParaRPr dirty="0"/>
          </a:p>
          <a:p>
            <a:pPr marL="457200" lvl="0" indent="-342900" algn="l" rtl="0">
              <a:spcBef>
                <a:spcPts val="0"/>
              </a:spcBef>
              <a:spcAft>
                <a:spcPts val="0"/>
              </a:spcAft>
              <a:buSzPts val="1800"/>
              <a:buAutoNum type="arabicParenR"/>
            </a:pPr>
            <a:r>
              <a:rPr lang="en" dirty="0" smtClean="0"/>
              <a:t>C1</a:t>
            </a:r>
            <a:r>
              <a:rPr lang="en" dirty="0" smtClean="0"/>
              <a:t> </a:t>
            </a:r>
            <a:r>
              <a:rPr lang="en" dirty="0"/>
              <a:t>&amp;&amp; </a:t>
            </a:r>
            <a:r>
              <a:rPr lang="en" dirty="0" smtClean="0"/>
              <a:t>C2</a:t>
            </a:r>
            <a:endParaRPr dirty="0"/>
          </a:p>
          <a:p>
            <a:pPr marL="457200" lvl="0" indent="-342900" algn="l" rtl="0">
              <a:spcBef>
                <a:spcPts val="0"/>
              </a:spcBef>
              <a:spcAft>
                <a:spcPts val="0"/>
              </a:spcAft>
              <a:buSzPts val="1800"/>
              <a:buAutoNum type="arabicParenR"/>
            </a:pPr>
            <a:r>
              <a:rPr lang="en" dirty="0"/>
              <a:t>! </a:t>
            </a:r>
            <a:r>
              <a:rPr lang="en" dirty="0" smtClean="0"/>
              <a:t>(C1 </a:t>
            </a:r>
            <a:r>
              <a:rPr lang="en" dirty="0"/>
              <a:t>&amp;&amp; </a:t>
            </a:r>
            <a:r>
              <a:rPr lang="en" dirty="0" smtClean="0"/>
              <a:t>C2)</a:t>
            </a:r>
            <a:endParaRPr dirty="0"/>
          </a:p>
          <a:p>
            <a:pPr marL="457200" lvl="0" indent="-342900" algn="l" rtl="0">
              <a:spcBef>
                <a:spcPts val="0"/>
              </a:spcBef>
              <a:spcAft>
                <a:spcPts val="0"/>
              </a:spcAft>
              <a:buSzPts val="1800"/>
              <a:buAutoNum type="arabicParenR"/>
            </a:pPr>
            <a:r>
              <a:rPr lang="en" dirty="0"/>
              <a:t>! </a:t>
            </a:r>
            <a:r>
              <a:rPr lang="en" dirty="0" smtClean="0"/>
              <a:t>((C1 </a:t>
            </a:r>
            <a:r>
              <a:rPr lang="en" dirty="0"/>
              <a:t>|| </a:t>
            </a:r>
            <a:r>
              <a:rPr lang="en" dirty="0" smtClean="0"/>
              <a:t>C2) </a:t>
            </a:r>
            <a:r>
              <a:rPr lang="en" dirty="0"/>
              <a:t>&amp;&amp; </a:t>
            </a:r>
            <a:r>
              <a:rPr lang="en" dirty="0" smtClean="0"/>
              <a:t>C2)</a:t>
            </a:r>
            <a:endParaRPr dirty="0"/>
          </a:p>
          <a:p>
            <a:pPr marL="457200" lvl="0" indent="-342900" algn="l" rtl="0">
              <a:spcBef>
                <a:spcPts val="0"/>
              </a:spcBef>
              <a:spcAft>
                <a:spcPts val="0"/>
              </a:spcAft>
              <a:buSzPts val="1800"/>
              <a:buAutoNum type="arabicParenR"/>
            </a:pPr>
            <a:r>
              <a:rPr lang="en" dirty="0" smtClean="0"/>
              <a:t>(C1 </a:t>
            </a:r>
            <a:r>
              <a:rPr lang="en" dirty="0"/>
              <a:t>|| </a:t>
            </a:r>
            <a:r>
              <a:rPr lang="en" dirty="0" smtClean="0"/>
              <a:t>C2) </a:t>
            </a:r>
            <a:r>
              <a:rPr lang="en" dirty="0"/>
              <a:t>&amp;&amp; ! </a:t>
            </a:r>
            <a:r>
              <a:rPr lang="en" dirty="0" smtClean="0"/>
              <a:t>(C2)</a:t>
            </a:r>
            <a:endParaRPr dirty="0"/>
          </a:p>
          <a:p>
            <a:pPr marL="457200" lvl="0" indent="-342900" algn="l" rtl="0">
              <a:spcBef>
                <a:spcPts val="0"/>
              </a:spcBef>
              <a:spcAft>
                <a:spcPts val="0"/>
              </a:spcAft>
              <a:buSzPts val="1800"/>
              <a:buAutoNum type="arabicParenR"/>
            </a:pPr>
            <a:r>
              <a:rPr lang="en" dirty="0" smtClean="0"/>
              <a:t>C1</a:t>
            </a:r>
            <a:r>
              <a:rPr lang="en" dirty="0" smtClean="0"/>
              <a:t> </a:t>
            </a:r>
            <a:r>
              <a:rPr lang="en" dirty="0"/>
              <a:t>|| </a:t>
            </a:r>
            <a:r>
              <a:rPr lang="en" dirty="0" smtClean="0"/>
              <a:t>C2 </a:t>
            </a:r>
            <a:r>
              <a:rPr lang="en" dirty="0"/>
              <a:t>&amp;&amp; ! </a:t>
            </a:r>
            <a:r>
              <a:rPr lang="en" dirty="0" smtClean="0"/>
              <a:t>(C1)</a:t>
            </a:r>
            <a:endParaRPr dirty="0"/>
          </a:p>
          <a:p>
            <a:pPr marL="457200" lvl="0" indent="-342900" algn="l" rtl="0">
              <a:spcBef>
                <a:spcPts val="0"/>
              </a:spcBef>
              <a:spcAft>
                <a:spcPts val="0"/>
              </a:spcAft>
              <a:buSzPts val="1800"/>
              <a:buAutoNum type="arabicParenR"/>
            </a:pPr>
            <a:r>
              <a:rPr lang="en" dirty="0" smtClean="0"/>
              <a:t>C1</a:t>
            </a:r>
            <a:r>
              <a:rPr lang="en" dirty="0" smtClean="0"/>
              <a:t> </a:t>
            </a:r>
            <a:r>
              <a:rPr lang="en" dirty="0"/>
              <a:t>&amp;&amp; </a:t>
            </a:r>
            <a:r>
              <a:rPr lang="en" dirty="0" smtClean="0"/>
              <a:t>C2 </a:t>
            </a:r>
            <a:r>
              <a:rPr lang="en" dirty="0"/>
              <a:t>|| </a:t>
            </a:r>
            <a:r>
              <a:rPr lang="en" dirty="0" smtClean="0"/>
              <a:t>!(C1 </a:t>
            </a:r>
            <a:r>
              <a:rPr lang="en" dirty="0"/>
              <a:t>&amp;&amp; </a:t>
            </a:r>
            <a:r>
              <a:rPr lang="en" dirty="0" smtClean="0"/>
              <a:t>C2)</a:t>
            </a:r>
            <a:endParaRPr dirty="0"/>
          </a:p>
          <a:p>
            <a:pPr marL="457200" lvl="0" indent="-342900" algn="l" rtl="0">
              <a:spcBef>
                <a:spcPts val="0"/>
              </a:spcBef>
              <a:spcAft>
                <a:spcPts val="0"/>
              </a:spcAft>
              <a:buSzPts val="1800"/>
              <a:buAutoNum type="arabicParenR"/>
            </a:pPr>
            <a:r>
              <a:rPr lang="en" dirty="0" smtClean="0"/>
              <a:t>C1</a:t>
            </a:r>
            <a:r>
              <a:rPr lang="en" dirty="0" smtClean="0"/>
              <a:t> </a:t>
            </a:r>
            <a:r>
              <a:rPr lang="en" dirty="0"/>
              <a:t>|| </a:t>
            </a:r>
            <a:r>
              <a:rPr lang="en" dirty="0" smtClean="0"/>
              <a:t>!(C2) </a:t>
            </a:r>
            <a:r>
              <a:rPr lang="en" dirty="0"/>
              <a:t>&amp;&amp; </a:t>
            </a:r>
            <a:r>
              <a:rPr lang="en" dirty="0" smtClean="0"/>
              <a:t>!(C1) </a:t>
            </a:r>
            <a:r>
              <a:rPr lang="en" dirty="0"/>
              <a:t>&amp;&amp; </a:t>
            </a:r>
            <a:r>
              <a:rPr lang="en" dirty="0" smtClean="0"/>
              <a:t>C2</a:t>
            </a:r>
            <a:endParaRPr dirty="0"/>
          </a:p>
          <a:p>
            <a:pPr marL="457200" lvl="0" indent="0" algn="l" rtl="0">
              <a:spcBef>
                <a:spcPts val="1600"/>
              </a:spcBef>
              <a:spcAft>
                <a:spcPts val="0"/>
              </a:spcAft>
              <a:buNone/>
            </a:pPr>
            <a:endParaRPr dirty="0"/>
          </a:p>
          <a:p>
            <a:pPr marL="457200" lvl="0" indent="0" algn="l" rtl="0">
              <a:spcBef>
                <a:spcPts val="1600"/>
              </a:spcBef>
              <a:spcAft>
                <a:spcPts val="1600"/>
              </a:spcAft>
              <a:buNone/>
            </a:pPr>
            <a:endParaRPr dirty="0"/>
          </a:p>
        </p:txBody>
      </p:sp>
      <p:graphicFrame>
        <p:nvGraphicFramePr>
          <p:cNvPr id="145" name="Google Shape;145;p32"/>
          <p:cNvGraphicFramePr/>
          <p:nvPr>
            <p:extLst>
              <p:ext uri="{D42A27DB-BD31-4B8C-83A1-F6EECF244321}">
                <p14:modId xmlns:p14="http://schemas.microsoft.com/office/powerpoint/2010/main" val="576357028"/>
              </p:ext>
            </p:extLst>
          </p:nvPr>
        </p:nvGraphicFramePr>
        <p:xfrm>
          <a:off x="5245538" y="1071556"/>
          <a:ext cx="2171700" cy="2560320"/>
        </p:xfrm>
        <a:graphic>
          <a:graphicData uri="http://schemas.openxmlformats.org/drawingml/2006/table">
            <a:tbl>
              <a:tblPr>
                <a:noFill/>
              </a:tblPr>
              <a:tblGrid>
                <a:gridCol w="723900">
                  <a:extLst>
                    <a:ext uri="{9D8B030D-6E8A-4147-A177-3AD203B41FA5}">
                      <a16:colId xmlns:a16="http://schemas.microsoft.com/office/drawing/2014/main" xmlns="" val="20000"/>
                    </a:ext>
                  </a:extLst>
                </a:gridCol>
                <a:gridCol w="723900">
                  <a:extLst>
                    <a:ext uri="{9D8B030D-6E8A-4147-A177-3AD203B41FA5}">
                      <a16:colId xmlns:a16="http://schemas.microsoft.com/office/drawing/2014/main" xmlns="" val="20001"/>
                    </a:ext>
                  </a:extLst>
                </a:gridCol>
                <a:gridCol w="723900">
                  <a:extLst>
                    <a:ext uri="{9D8B030D-6E8A-4147-A177-3AD203B41FA5}">
                      <a16:colId xmlns:a16="http://schemas.microsoft.com/office/drawing/2014/main" xmlns="" val="20002"/>
                    </a:ext>
                  </a:extLst>
                </a:gridCol>
              </a:tblGrid>
              <a:tr h="304800">
                <a:tc>
                  <a:txBody>
                    <a:bodyPr/>
                    <a:lstStyle/>
                    <a:p>
                      <a:pPr marL="0" marR="0" lvl="0" indent="0" algn="ctr" rtl="0">
                        <a:spcBef>
                          <a:spcPts val="0"/>
                        </a:spcBef>
                        <a:spcAft>
                          <a:spcPts val="0"/>
                        </a:spcAft>
                        <a:buNone/>
                      </a:pPr>
                      <a:r>
                        <a:rPr lang="en" sz="2400" b="1" u="none" strike="noStrike" cap="none" dirty="0" smtClean="0">
                          <a:latin typeface="Garamond"/>
                          <a:sym typeface="Garamond"/>
                        </a:rPr>
                        <a:t>C1</a:t>
                      </a:r>
                      <a:endParaRPr dirty="0"/>
                    </a:p>
                  </a:txBody>
                  <a:tcPr marL="67950" marR="67950" marT="0" marB="0">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dirty="0" smtClean="0">
                          <a:latin typeface="Garamond"/>
                          <a:sym typeface="Garamond"/>
                        </a:rPr>
                        <a:t>C2</a:t>
                      </a:r>
                      <a:endParaRPr dirty="0"/>
                    </a:p>
                  </a:txBody>
                  <a:tcPr marL="67950" marR="679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2400" b="1" u="none" strike="noStrike" cap="none">
                        <a:latin typeface="Garamond"/>
                        <a:ea typeface="Garamond"/>
                        <a:cs typeface="Garamond"/>
                        <a:sym typeface="Garamond"/>
                      </a:endParaRPr>
                    </a:p>
                  </a:txBody>
                  <a:tcPr marL="67950" marR="67950" marT="0" marB="0">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0"/>
                  </a:ext>
                </a:extLst>
              </a:tr>
              <a:tr h="457200">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vrai</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vrai</a:t>
                      </a:r>
                      <a:endParaRPr/>
                    </a:p>
                  </a:txBody>
                  <a:tcPr marL="67950" marR="679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b="1" u="none" strike="noStrike" cap="none">
                          <a:latin typeface="Garamond"/>
                          <a:ea typeface="Garamond"/>
                          <a:cs typeface="Garamond"/>
                          <a:sym typeface="Garamond"/>
                        </a:rPr>
                        <a:t>❶</a:t>
                      </a:r>
                      <a:endParaRPr sz="2400" b="1" u="none" strike="noStrike" cap="none">
                        <a:latin typeface="Garamond"/>
                        <a:ea typeface="Garamond"/>
                        <a:cs typeface="Garamond"/>
                        <a:sym typeface="Garamond"/>
                      </a:endParaRPr>
                    </a:p>
                  </a:txBody>
                  <a:tcPr marL="67950" marR="679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1"/>
                  </a:ext>
                </a:extLst>
              </a:tr>
              <a:tr h="457200">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vrai</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faux</a:t>
                      </a:r>
                      <a:endParaRPr/>
                    </a:p>
                  </a:txBody>
                  <a:tcPr marL="67950" marR="679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b="1" u="none" strike="noStrike" cap="none">
                          <a:latin typeface="Garamond"/>
                          <a:ea typeface="Garamond"/>
                          <a:cs typeface="Garamond"/>
                          <a:sym typeface="Garamond"/>
                        </a:rPr>
                        <a:t>❷</a:t>
                      </a:r>
                      <a:endParaRPr sz="2400" b="1" u="none" strike="noStrike" cap="none">
                        <a:latin typeface="Garamond"/>
                        <a:ea typeface="Garamond"/>
                        <a:cs typeface="Garamond"/>
                        <a:sym typeface="Garamond"/>
                      </a:endParaRPr>
                    </a:p>
                  </a:txBody>
                  <a:tcPr marL="67950" marR="679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2"/>
                  </a:ext>
                </a:extLst>
              </a:tr>
              <a:tr h="457200">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faux</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vrai</a:t>
                      </a:r>
                      <a:endParaRPr/>
                    </a:p>
                  </a:txBody>
                  <a:tcPr marL="67950" marR="679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b="1" u="none" strike="noStrike" cap="none">
                          <a:latin typeface="Garamond"/>
                          <a:ea typeface="Garamond"/>
                          <a:cs typeface="Garamond"/>
                          <a:sym typeface="Garamond"/>
                        </a:rPr>
                        <a:t>❸</a:t>
                      </a:r>
                      <a:endParaRPr sz="2400" b="1" u="none" strike="noStrike" cap="none">
                        <a:latin typeface="Garamond"/>
                        <a:ea typeface="Garamond"/>
                        <a:cs typeface="Garamond"/>
                        <a:sym typeface="Garamond"/>
                      </a:endParaRPr>
                    </a:p>
                  </a:txBody>
                  <a:tcPr marL="67950" marR="679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3"/>
                  </a:ext>
                </a:extLst>
              </a:tr>
              <a:tr h="457200">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faux</a:t>
                      </a:r>
                      <a:endParaRPr/>
                    </a:p>
                  </a:txBody>
                  <a:tcPr marL="67950" marR="67950" marT="0" marB="0" anchor="ctr">
                    <a:lnL w="1905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400" b="1" u="none" strike="noStrike" cap="none">
                          <a:latin typeface="Garamond"/>
                          <a:ea typeface="Garamond"/>
                          <a:cs typeface="Garamond"/>
                          <a:sym typeface="Garamond"/>
                        </a:rPr>
                        <a:t>faux</a:t>
                      </a:r>
                      <a:endParaRPr/>
                    </a:p>
                  </a:txBody>
                  <a:tcPr marL="67950" marR="6795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600" b="1" u="none" strike="noStrike" cap="none" dirty="0">
                          <a:latin typeface="Garamond"/>
                          <a:ea typeface="Garamond"/>
                          <a:cs typeface="Garamond"/>
                          <a:sym typeface="Garamond"/>
                        </a:rPr>
                        <a:t>❹</a:t>
                      </a:r>
                      <a:endParaRPr sz="2400" b="1" u="none" strike="noStrike" cap="none" dirty="0">
                        <a:latin typeface="Garamond"/>
                        <a:ea typeface="Garamond"/>
                        <a:cs typeface="Garamond"/>
                        <a:sym typeface="Garamond"/>
                      </a:endParaRPr>
                    </a:p>
                  </a:txBody>
                  <a:tcPr marL="67950" marR="67950" marT="0" marB="0" anchor="ctr">
                    <a:lnL w="1270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20833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Exercice 1 - Solution</a:t>
            </a:r>
            <a:endParaRPr/>
          </a:p>
        </p:txBody>
      </p:sp>
      <p:sp>
        <p:nvSpPr>
          <p:cNvPr id="151" name="Google Shape;151;p33"/>
          <p:cNvSpPr txBox="1">
            <a:spLocks noGrp="1"/>
          </p:cNvSpPr>
          <p:nvPr>
            <p:ph type="body" idx="4294967295"/>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Faux</a:t>
            </a:r>
            <a:endParaRPr/>
          </a:p>
          <a:p>
            <a:pPr marL="457200" lvl="0" indent="-342900" algn="l" rtl="0">
              <a:spcBef>
                <a:spcPts val="0"/>
              </a:spcBef>
              <a:spcAft>
                <a:spcPts val="0"/>
              </a:spcAft>
              <a:buSzPts val="1800"/>
              <a:buAutoNum type="arabicPeriod"/>
            </a:pPr>
            <a:r>
              <a:rPr lang="en"/>
              <a:t>Vrai</a:t>
            </a:r>
            <a:endParaRPr/>
          </a:p>
          <a:p>
            <a:pPr marL="457200" lvl="0" indent="-342900" algn="l" rtl="0">
              <a:spcBef>
                <a:spcPts val="0"/>
              </a:spcBef>
              <a:spcAft>
                <a:spcPts val="0"/>
              </a:spcAft>
              <a:buSzPts val="1800"/>
              <a:buAutoNum type="arabicPeriod"/>
            </a:pPr>
            <a:r>
              <a:rPr lang="en"/>
              <a:t>Vrai</a:t>
            </a:r>
            <a:endParaRPr/>
          </a:p>
          <a:p>
            <a:pPr marL="457200" lvl="0" indent="-342900" algn="l" rtl="0">
              <a:spcBef>
                <a:spcPts val="0"/>
              </a:spcBef>
              <a:spcAft>
                <a:spcPts val="0"/>
              </a:spcAft>
              <a:buSzPts val="1800"/>
              <a:buAutoNum type="arabicPeriod"/>
            </a:pPr>
            <a:r>
              <a:rPr lang="en"/>
              <a:t>Vrai</a:t>
            </a:r>
            <a:endParaRPr/>
          </a:p>
          <a:p>
            <a:pPr marL="457200" lvl="0" indent="-342900" algn="l" rtl="0">
              <a:spcBef>
                <a:spcPts val="0"/>
              </a:spcBef>
              <a:spcAft>
                <a:spcPts val="0"/>
              </a:spcAft>
              <a:buSzPts val="1800"/>
              <a:buAutoNum type="arabicPeriod"/>
            </a:pPr>
            <a:r>
              <a:rPr lang="en"/>
              <a:t>Faux</a:t>
            </a:r>
            <a:endParaRPr/>
          </a:p>
          <a:p>
            <a:pPr marL="457200" lvl="0" indent="-342900" algn="l" rtl="0">
              <a:spcBef>
                <a:spcPts val="0"/>
              </a:spcBef>
              <a:spcAft>
                <a:spcPts val="0"/>
              </a:spcAft>
              <a:buSzPts val="1800"/>
              <a:buAutoNum type="arabicPeriod"/>
            </a:pPr>
            <a:r>
              <a:rPr lang="en"/>
              <a:t>Vrai</a:t>
            </a:r>
            <a:endParaRPr/>
          </a:p>
          <a:p>
            <a:pPr marL="457200" lvl="0" indent="-342900" algn="l" rtl="0">
              <a:spcBef>
                <a:spcPts val="0"/>
              </a:spcBef>
              <a:spcAft>
                <a:spcPts val="0"/>
              </a:spcAft>
              <a:buSzPts val="1800"/>
              <a:buAutoNum type="arabicPeriod"/>
            </a:pPr>
            <a:r>
              <a:rPr lang="en"/>
              <a:t>Vrai</a:t>
            </a:r>
            <a:endParaRPr/>
          </a:p>
        </p:txBody>
      </p:sp>
    </p:spTree>
    <p:extLst>
      <p:ext uri="{BB962C8B-B14F-4D97-AF65-F5344CB8AC3E}">
        <p14:creationId xmlns:p14="http://schemas.microsoft.com/office/powerpoint/2010/main" val="2829528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882</Words>
  <Application>Microsoft Office PowerPoint</Application>
  <PresentationFormat>On-screen Show (16:9)</PresentationFormat>
  <Paragraphs>288</Paragraphs>
  <Slides>24</Slides>
  <Notes>12</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Office Theme</vt:lpstr>
      <vt:lpstr>PowerPoint Presentation</vt:lpstr>
      <vt:lpstr>L'expression logique </vt:lpstr>
      <vt:lpstr>L’opérateur logique ET ( &amp;&amp; )   </vt:lpstr>
      <vt:lpstr>L’opérateur logique OU ( || )</vt:lpstr>
      <vt:lpstr>L’opérateur logique NON ( ! )  </vt:lpstr>
      <vt:lpstr>Opérateurs logiques  </vt:lpstr>
      <vt:lpstr>Exercice 1</vt:lpstr>
      <vt:lpstr>Exercice 2 - Quand une expression sera-t-elle vraie ?  </vt:lpstr>
      <vt:lpstr>Exercice 1 - Solution</vt:lpstr>
      <vt:lpstr>Exercice 2 - Solution</vt:lpstr>
      <vt:lpstr>Les erreurs de logique  </vt:lpstr>
      <vt:lpstr>Exemple  </vt:lpstr>
      <vt:lpstr>Exemple (suite)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dc:title>
  <dc:creator>Rachid Kadouche</dc:creator>
  <cp:lastModifiedBy>Stephane</cp:lastModifiedBy>
  <cp:revision>5</cp:revision>
  <dcterms:modified xsi:type="dcterms:W3CDTF">2022-02-16T19:45:08Z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12</vt:i4>
  </property>
  <property fmtid="{D5CDD505-2E9C-101B-9397-08002B2CF9AE}" pid="8" name="PresentationFormat">
    <vt:lpwstr>Affichage à l'écran (16:9)</vt:lpwstr>
  </property>
  <property fmtid="{D5CDD505-2E9C-101B-9397-08002B2CF9AE}" pid="9" name="ScaleCrop">
    <vt:bool>false</vt:bool>
  </property>
  <property fmtid="{D5CDD505-2E9C-101B-9397-08002B2CF9AE}" pid="10" name="ShareDoc">
    <vt:bool>false</vt:bool>
  </property>
  <property fmtid="{D5CDD505-2E9C-101B-9397-08002B2CF9AE}" pid="11" name="Slides">
    <vt:i4>12</vt:i4>
  </property>
</Properties>
</file>